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303" r:id="rId2"/>
    <p:sldId id="441" r:id="rId3"/>
    <p:sldId id="364" r:id="rId4"/>
    <p:sldId id="365" r:id="rId5"/>
    <p:sldId id="366" r:id="rId6"/>
    <p:sldId id="377" r:id="rId7"/>
    <p:sldId id="378" r:id="rId8"/>
    <p:sldId id="370" r:id="rId9"/>
    <p:sldId id="301" r:id="rId10"/>
    <p:sldId id="446" r:id="rId11"/>
    <p:sldId id="449" r:id="rId12"/>
    <p:sldId id="453" r:id="rId13"/>
    <p:sldId id="454" r:id="rId14"/>
    <p:sldId id="455" r:id="rId15"/>
    <p:sldId id="452" r:id="rId16"/>
    <p:sldId id="444" r:id="rId17"/>
    <p:sldId id="445" r:id="rId18"/>
    <p:sldId id="415" r:id="rId19"/>
    <p:sldId id="406" r:id="rId20"/>
    <p:sldId id="367" r:id="rId21"/>
    <p:sldId id="429" r:id="rId22"/>
    <p:sldId id="428" r:id="rId23"/>
    <p:sldId id="372" r:id="rId24"/>
    <p:sldId id="431" r:id="rId25"/>
    <p:sldId id="430" r:id="rId26"/>
    <p:sldId id="450" r:id="rId27"/>
    <p:sldId id="456" r:id="rId28"/>
    <p:sldId id="439" r:id="rId29"/>
    <p:sldId id="440" r:id="rId30"/>
    <p:sldId id="420" r:id="rId31"/>
  </p:sldIdLst>
  <p:sldSz cx="9144000" cy="6858000" type="screen4x3"/>
  <p:notesSz cx="6858000" cy="9144000"/>
  <p:defaultTextStyle>
    <a:defPPr>
      <a:defRPr lang="es-ES"/>
    </a:defPPr>
    <a:lvl1pPr algn="l" rtl="0" fontAlgn="base">
      <a:spcBef>
        <a:spcPct val="0"/>
      </a:spcBef>
      <a:spcAft>
        <a:spcPct val="0"/>
      </a:spcAft>
      <a:defRPr sz="2000" kern="1200">
        <a:solidFill>
          <a:schemeClr val="tx1"/>
        </a:solidFill>
        <a:latin typeface="Times" pitchFamily="16" charset="0"/>
        <a:ea typeface="+mn-ea"/>
        <a:cs typeface="Arial" charset="0"/>
      </a:defRPr>
    </a:lvl1pPr>
    <a:lvl2pPr marL="457200" algn="l" rtl="0" fontAlgn="base">
      <a:spcBef>
        <a:spcPct val="0"/>
      </a:spcBef>
      <a:spcAft>
        <a:spcPct val="0"/>
      </a:spcAft>
      <a:defRPr sz="2000" kern="1200">
        <a:solidFill>
          <a:schemeClr val="tx1"/>
        </a:solidFill>
        <a:latin typeface="Times" pitchFamily="16" charset="0"/>
        <a:ea typeface="+mn-ea"/>
        <a:cs typeface="Arial" charset="0"/>
      </a:defRPr>
    </a:lvl2pPr>
    <a:lvl3pPr marL="914400" algn="l" rtl="0" fontAlgn="base">
      <a:spcBef>
        <a:spcPct val="0"/>
      </a:spcBef>
      <a:spcAft>
        <a:spcPct val="0"/>
      </a:spcAft>
      <a:defRPr sz="2000" kern="1200">
        <a:solidFill>
          <a:schemeClr val="tx1"/>
        </a:solidFill>
        <a:latin typeface="Times" pitchFamily="16" charset="0"/>
        <a:ea typeface="+mn-ea"/>
        <a:cs typeface="Arial" charset="0"/>
      </a:defRPr>
    </a:lvl3pPr>
    <a:lvl4pPr marL="1371600" algn="l" rtl="0" fontAlgn="base">
      <a:spcBef>
        <a:spcPct val="0"/>
      </a:spcBef>
      <a:spcAft>
        <a:spcPct val="0"/>
      </a:spcAft>
      <a:defRPr sz="2000" kern="1200">
        <a:solidFill>
          <a:schemeClr val="tx1"/>
        </a:solidFill>
        <a:latin typeface="Times" pitchFamily="16" charset="0"/>
        <a:ea typeface="+mn-ea"/>
        <a:cs typeface="Arial" charset="0"/>
      </a:defRPr>
    </a:lvl4pPr>
    <a:lvl5pPr marL="1828800" algn="l" rtl="0" fontAlgn="base">
      <a:spcBef>
        <a:spcPct val="0"/>
      </a:spcBef>
      <a:spcAft>
        <a:spcPct val="0"/>
      </a:spcAft>
      <a:defRPr sz="2000" kern="1200">
        <a:solidFill>
          <a:schemeClr val="tx1"/>
        </a:solidFill>
        <a:latin typeface="Times" pitchFamily="16" charset="0"/>
        <a:ea typeface="+mn-ea"/>
        <a:cs typeface="Arial" charset="0"/>
      </a:defRPr>
    </a:lvl5pPr>
    <a:lvl6pPr marL="2286000" algn="l" defTabSz="914400" rtl="0" eaLnBrk="1" latinLnBrk="0" hangingPunct="1">
      <a:defRPr sz="2000" kern="1200">
        <a:solidFill>
          <a:schemeClr val="tx1"/>
        </a:solidFill>
        <a:latin typeface="Times" pitchFamily="16" charset="0"/>
        <a:ea typeface="+mn-ea"/>
        <a:cs typeface="Arial" charset="0"/>
      </a:defRPr>
    </a:lvl6pPr>
    <a:lvl7pPr marL="2743200" algn="l" defTabSz="914400" rtl="0" eaLnBrk="1" latinLnBrk="0" hangingPunct="1">
      <a:defRPr sz="2000" kern="1200">
        <a:solidFill>
          <a:schemeClr val="tx1"/>
        </a:solidFill>
        <a:latin typeface="Times" pitchFamily="16" charset="0"/>
        <a:ea typeface="+mn-ea"/>
        <a:cs typeface="Arial" charset="0"/>
      </a:defRPr>
    </a:lvl7pPr>
    <a:lvl8pPr marL="3200400" algn="l" defTabSz="914400" rtl="0" eaLnBrk="1" latinLnBrk="0" hangingPunct="1">
      <a:defRPr sz="2000" kern="1200">
        <a:solidFill>
          <a:schemeClr val="tx1"/>
        </a:solidFill>
        <a:latin typeface="Times" pitchFamily="16" charset="0"/>
        <a:ea typeface="+mn-ea"/>
        <a:cs typeface="Arial" charset="0"/>
      </a:defRPr>
    </a:lvl8pPr>
    <a:lvl9pPr marL="3657600" algn="l" defTabSz="914400" rtl="0" eaLnBrk="1" latinLnBrk="0" hangingPunct="1">
      <a:defRPr sz="2000" kern="1200">
        <a:solidFill>
          <a:schemeClr val="tx1"/>
        </a:solidFill>
        <a:latin typeface="Times" pitchFamily="1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32" autoAdjust="0"/>
    <p:restoredTop sz="97122" autoAdjust="0"/>
  </p:normalViewPr>
  <p:slideViewPr>
    <p:cSldViewPr>
      <p:cViewPr>
        <p:scale>
          <a:sx n="70" d="100"/>
          <a:sy n="70" d="100"/>
        </p:scale>
        <p:origin x="-12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56" d="100"/>
          <a:sy n="56" d="100"/>
        </p:scale>
        <p:origin x="-180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75350-77F3-42E5-81F3-A6116768A3A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MX"/>
        </a:p>
      </dgm:t>
    </dgm:pt>
    <dgm:pt modelId="{71AF9BBC-DE55-4FF3-A80A-EE358DEE44A0}">
      <dgm:prSet phldrT="[Texto]" custT="1"/>
      <dgm:spPr/>
      <dgm:t>
        <a:bodyPr/>
        <a:lstStyle/>
        <a:p>
          <a:pPr algn="ctr"/>
          <a:r>
            <a:rPr lang="es-MX" sz="2800" b="1" dirty="0" smtClean="0"/>
            <a:t>Telemedicina</a:t>
          </a:r>
          <a:endParaRPr lang="es-MX" sz="2800" b="1" dirty="0"/>
        </a:p>
      </dgm:t>
    </dgm:pt>
    <dgm:pt modelId="{037827A2-51E5-4BD2-849A-60557825E019}" type="parTrans" cxnId="{2C5ED80F-E1A4-4553-86EA-47034659CF44}">
      <dgm:prSet/>
      <dgm:spPr/>
      <dgm:t>
        <a:bodyPr/>
        <a:lstStyle/>
        <a:p>
          <a:endParaRPr lang="es-MX"/>
        </a:p>
      </dgm:t>
    </dgm:pt>
    <dgm:pt modelId="{6E160435-CA0C-424F-94DB-8886C79F16D1}" type="sibTrans" cxnId="{2C5ED80F-E1A4-4553-86EA-47034659CF44}">
      <dgm:prSet/>
      <dgm:spPr/>
      <dgm:t>
        <a:bodyPr/>
        <a:lstStyle/>
        <a:p>
          <a:endParaRPr lang="es-MX"/>
        </a:p>
      </dgm:t>
    </dgm:pt>
    <dgm:pt modelId="{BDA49295-7206-451F-8D83-2D6609C8FB0C}">
      <dgm:prSet phldrT="[Texto]"/>
      <dgm:spPr>
        <a:solidFill>
          <a:srgbClr val="FFFF00"/>
        </a:solidFill>
      </dgm:spPr>
      <dgm:t>
        <a:bodyPr/>
        <a:lstStyle/>
        <a:p>
          <a:r>
            <a:rPr lang="es-MX" dirty="0" smtClean="0"/>
            <a:t>Equipo Medico </a:t>
          </a:r>
          <a:endParaRPr lang="es-MX" dirty="0"/>
        </a:p>
      </dgm:t>
    </dgm:pt>
    <dgm:pt modelId="{FFDD9007-54AB-485D-8AD3-39D1592DD5A3}" type="parTrans" cxnId="{91AC827D-2AB6-4F00-BA0E-82DF2979030E}">
      <dgm:prSet/>
      <dgm:spPr/>
      <dgm:t>
        <a:bodyPr/>
        <a:lstStyle/>
        <a:p>
          <a:endParaRPr lang="es-MX"/>
        </a:p>
      </dgm:t>
    </dgm:pt>
    <dgm:pt modelId="{98BEC4DA-01F6-4076-BDDD-5E56114E0714}" type="sibTrans" cxnId="{91AC827D-2AB6-4F00-BA0E-82DF2979030E}">
      <dgm:prSet/>
      <dgm:spPr/>
      <dgm:t>
        <a:bodyPr/>
        <a:lstStyle/>
        <a:p>
          <a:endParaRPr lang="es-MX"/>
        </a:p>
      </dgm:t>
    </dgm:pt>
    <dgm:pt modelId="{2B971582-8D38-4B1B-8907-9E5B881D3A78}">
      <dgm:prSet phldrT="[Texto]"/>
      <dgm:spPr>
        <a:solidFill>
          <a:schemeClr val="accent1">
            <a:lumMod val="75000"/>
          </a:schemeClr>
        </a:solidFill>
      </dgm:spPr>
      <dgm:t>
        <a:bodyPr/>
        <a:lstStyle/>
        <a:p>
          <a:r>
            <a:rPr lang="es-MX" dirty="0" smtClean="0"/>
            <a:t>Conectividad</a:t>
          </a:r>
          <a:endParaRPr lang="es-MX" dirty="0"/>
        </a:p>
      </dgm:t>
    </dgm:pt>
    <dgm:pt modelId="{06287A07-C37A-4EA8-B088-2FA9228CCEE2}" type="parTrans" cxnId="{5C0E55DD-9332-49FF-8CB0-7C1392847BF4}">
      <dgm:prSet/>
      <dgm:spPr/>
      <dgm:t>
        <a:bodyPr/>
        <a:lstStyle/>
        <a:p>
          <a:endParaRPr lang="es-MX"/>
        </a:p>
      </dgm:t>
    </dgm:pt>
    <dgm:pt modelId="{95C8B8C9-0A2E-4E99-B626-9DB5E1B0BB26}" type="sibTrans" cxnId="{5C0E55DD-9332-49FF-8CB0-7C1392847BF4}">
      <dgm:prSet/>
      <dgm:spPr/>
      <dgm:t>
        <a:bodyPr/>
        <a:lstStyle/>
        <a:p>
          <a:endParaRPr lang="es-MX"/>
        </a:p>
      </dgm:t>
    </dgm:pt>
    <dgm:pt modelId="{C0241E50-0553-4A4D-A8AA-BB9BE826F24C}">
      <dgm:prSet phldrT="[Texto]"/>
      <dgm:spPr>
        <a:solidFill>
          <a:srgbClr val="00B050"/>
        </a:solidFill>
      </dgm:spPr>
      <dgm:t>
        <a:bodyPr/>
        <a:lstStyle/>
        <a:p>
          <a:r>
            <a:rPr lang="es-MX" dirty="0" smtClean="0"/>
            <a:t>Recursos Humano Capacitado</a:t>
          </a:r>
          <a:endParaRPr lang="es-MX" dirty="0"/>
        </a:p>
      </dgm:t>
    </dgm:pt>
    <dgm:pt modelId="{15D08C3B-9E02-4436-8C8D-29833138A328}" type="parTrans" cxnId="{42CAE218-351D-4D34-9F3B-587046D80DFF}">
      <dgm:prSet/>
      <dgm:spPr/>
      <dgm:t>
        <a:bodyPr/>
        <a:lstStyle/>
        <a:p>
          <a:endParaRPr lang="es-MX"/>
        </a:p>
      </dgm:t>
    </dgm:pt>
    <dgm:pt modelId="{2AEBFE7B-EEED-40C4-8595-19F29E85294D}" type="sibTrans" cxnId="{42CAE218-351D-4D34-9F3B-587046D80DFF}">
      <dgm:prSet/>
      <dgm:spPr/>
      <dgm:t>
        <a:bodyPr/>
        <a:lstStyle/>
        <a:p>
          <a:endParaRPr lang="es-MX"/>
        </a:p>
      </dgm:t>
    </dgm:pt>
    <dgm:pt modelId="{58069D49-28FD-4BB9-A637-B8B3D7428CC6}">
      <dgm:prSet phldrT="[Texto]"/>
      <dgm:spPr>
        <a:solidFill>
          <a:srgbClr val="FF0000"/>
        </a:solidFill>
      </dgm:spPr>
      <dgm:t>
        <a:bodyPr/>
        <a:lstStyle/>
        <a:p>
          <a:r>
            <a:rPr lang="es-MX" dirty="0" smtClean="0"/>
            <a:t>Políticas y lineamientos</a:t>
          </a:r>
        </a:p>
      </dgm:t>
    </dgm:pt>
    <dgm:pt modelId="{7C489D6B-8537-4D96-9AEA-AA7B435E5EF0}" type="parTrans" cxnId="{B3688C54-7723-4955-9A0D-BFB9B7852FA7}">
      <dgm:prSet/>
      <dgm:spPr/>
      <dgm:t>
        <a:bodyPr/>
        <a:lstStyle/>
        <a:p>
          <a:endParaRPr lang="es-MX"/>
        </a:p>
      </dgm:t>
    </dgm:pt>
    <dgm:pt modelId="{DE0E83C9-D5FE-4748-A4FD-A4D0C14ABD0B}" type="sibTrans" cxnId="{B3688C54-7723-4955-9A0D-BFB9B7852FA7}">
      <dgm:prSet/>
      <dgm:spPr/>
      <dgm:t>
        <a:bodyPr/>
        <a:lstStyle/>
        <a:p>
          <a:endParaRPr lang="es-MX"/>
        </a:p>
      </dgm:t>
    </dgm:pt>
    <dgm:pt modelId="{0DDC462B-BBE7-4ECB-A837-866F07AFDB56}" type="pres">
      <dgm:prSet presAssocID="{4F875350-77F3-42E5-81F3-A6116768A3A1}" presName="diagram" presStyleCnt="0">
        <dgm:presLayoutVars>
          <dgm:chMax val="1"/>
          <dgm:dir/>
          <dgm:animLvl val="ctr"/>
          <dgm:resizeHandles val="exact"/>
        </dgm:presLayoutVars>
      </dgm:prSet>
      <dgm:spPr/>
      <dgm:t>
        <a:bodyPr/>
        <a:lstStyle/>
        <a:p>
          <a:endParaRPr lang="es-MX"/>
        </a:p>
      </dgm:t>
    </dgm:pt>
    <dgm:pt modelId="{351BD27C-36D7-469D-B8DA-1B8BD7909B1C}" type="pres">
      <dgm:prSet presAssocID="{4F875350-77F3-42E5-81F3-A6116768A3A1}" presName="matrix" presStyleCnt="0"/>
      <dgm:spPr/>
    </dgm:pt>
    <dgm:pt modelId="{65A0A691-FA91-414B-82EF-9DA6B5DD1658}" type="pres">
      <dgm:prSet presAssocID="{4F875350-77F3-42E5-81F3-A6116768A3A1}" presName="tile1" presStyleLbl="node1" presStyleIdx="0" presStyleCnt="4"/>
      <dgm:spPr/>
      <dgm:t>
        <a:bodyPr/>
        <a:lstStyle/>
        <a:p>
          <a:endParaRPr lang="es-MX"/>
        </a:p>
      </dgm:t>
    </dgm:pt>
    <dgm:pt modelId="{5F73C82A-B573-41D1-B85D-6D0A48A32E30}" type="pres">
      <dgm:prSet presAssocID="{4F875350-77F3-42E5-81F3-A6116768A3A1}" presName="tile1text" presStyleLbl="node1" presStyleIdx="0" presStyleCnt="4">
        <dgm:presLayoutVars>
          <dgm:chMax val="0"/>
          <dgm:chPref val="0"/>
          <dgm:bulletEnabled val="1"/>
        </dgm:presLayoutVars>
      </dgm:prSet>
      <dgm:spPr/>
      <dgm:t>
        <a:bodyPr/>
        <a:lstStyle/>
        <a:p>
          <a:endParaRPr lang="es-MX"/>
        </a:p>
      </dgm:t>
    </dgm:pt>
    <dgm:pt modelId="{5E9018CC-948C-4CC8-9F21-286B2469F059}" type="pres">
      <dgm:prSet presAssocID="{4F875350-77F3-42E5-81F3-A6116768A3A1}" presName="tile2" presStyleLbl="node1" presStyleIdx="1" presStyleCnt="4"/>
      <dgm:spPr/>
      <dgm:t>
        <a:bodyPr/>
        <a:lstStyle/>
        <a:p>
          <a:endParaRPr lang="es-MX"/>
        </a:p>
      </dgm:t>
    </dgm:pt>
    <dgm:pt modelId="{D0B7EEFC-964E-4D80-B3F3-E282A48CB77D}" type="pres">
      <dgm:prSet presAssocID="{4F875350-77F3-42E5-81F3-A6116768A3A1}" presName="tile2text" presStyleLbl="node1" presStyleIdx="1" presStyleCnt="4">
        <dgm:presLayoutVars>
          <dgm:chMax val="0"/>
          <dgm:chPref val="0"/>
          <dgm:bulletEnabled val="1"/>
        </dgm:presLayoutVars>
      </dgm:prSet>
      <dgm:spPr/>
      <dgm:t>
        <a:bodyPr/>
        <a:lstStyle/>
        <a:p>
          <a:endParaRPr lang="es-MX"/>
        </a:p>
      </dgm:t>
    </dgm:pt>
    <dgm:pt modelId="{A473778A-0968-447B-BD6E-66EB9A9C867D}" type="pres">
      <dgm:prSet presAssocID="{4F875350-77F3-42E5-81F3-A6116768A3A1}" presName="tile3" presStyleLbl="node1" presStyleIdx="2" presStyleCnt="4"/>
      <dgm:spPr/>
      <dgm:t>
        <a:bodyPr/>
        <a:lstStyle/>
        <a:p>
          <a:endParaRPr lang="es-MX"/>
        </a:p>
      </dgm:t>
    </dgm:pt>
    <dgm:pt modelId="{9D19B08B-CA1C-46AC-ACB2-5644F17E20B1}" type="pres">
      <dgm:prSet presAssocID="{4F875350-77F3-42E5-81F3-A6116768A3A1}" presName="tile3text" presStyleLbl="node1" presStyleIdx="2" presStyleCnt="4">
        <dgm:presLayoutVars>
          <dgm:chMax val="0"/>
          <dgm:chPref val="0"/>
          <dgm:bulletEnabled val="1"/>
        </dgm:presLayoutVars>
      </dgm:prSet>
      <dgm:spPr/>
      <dgm:t>
        <a:bodyPr/>
        <a:lstStyle/>
        <a:p>
          <a:endParaRPr lang="es-MX"/>
        </a:p>
      </dgm:t>
    </dgm:pt>
    <dgm:pt modelId="{19E83227-4513-419D-A924-1190CE6BDA0B}" type="pres">
      <dgm:prSet presAssocID="{4F875350-77F3-42E5-81F3-A6116768A3A1}" presName="tile4" presStyleLbl="node1" presStyleIdx="3" presStyleCnt="4" custLinFactNeighborY="-1562"/>
      <dgm:spPr/>
      <dgm:t>
        <a:bodyPr/>
        <a:lstStyle/>
        <a:p>
          <a:endParaRPr lang="es-MX"/>
        </a:p>
      </dgm:t>
    </dgm:pt>
    <dgm:pt modelId="{E13D0641-C477-4347-B2A4-EF451ADF116B}" type="pres">
      <dgm:prSet presAssocID="{4F875350-77F3-42E5-81F3-A6116768A3A1}" presName="tile4text" presStyleLbl="node1" presStyleIdx="3" presStyleCnt="4">
        <dgm:presLayoutVars>
          <dgm:chMax val="0"/>
          <dgm:chPref val="0"/>
          <dgm:bulletEnabled val="1"/>
        </dgm:presLayoutVars>
      </dgm:prSet>
      <dgm:spPr/>
      <dgm:t>
        <a:bodyPr/>
        <a:lstStyle/>
        <a:p>
          <a:endParaRPr lang="es-MX"/>
        </a:p>
      </dgm:t>
    </dgm:pt>
    <dgm:pt modelId="{70250930-79AC-4F56-98AE-25D6D35C7B0D}" type="pres">
      <dgm:prSet presAssocID="{4F875350-77F3-42E5-81F3-A6116768A3A1}" presName="centerTile" presStyleLbl="fgShp" presStyleIdx="0" presStyleCnt="1" custScaleX="138047">
        <dgm:presLayoutVars>
          <dgm:chMax val="0"/>
          <dgm:chPref val="0"/>
        </dgm:presLayoutVars>
      </dgm:prSet>
      <dgm:spPr/>
      <dgm:t>
        <a:bodyPr/>
        <a:lstStyle/>
        <a:p>
          <a:endParaRPr lang="es-MX"/>
        </a:p>
      </dgm:t>
    </dgm:pt>
  </dgm:ptLst>
  <dgm:cxnLst>
    <dgm:cxn modelId="{44A8BB8B-9DB7-4495-A2B5-C9492A1D8544}" type="presOf" srcId="{2B971582-8D38-4B1B-8907-9E5B881D3A78}" destId="{5E9018CC-948C-4CC8-9F21-286B2469F059}" srcOrd="0" destOrd="0" presId="urn:microsoft.com/office/officeart/2005/8/layout/matrix1"/>
    <dgm:cxn modelId="{2568C34F-0F0C-4290-B5E5-D12BF151521A}" type="presOf" srcId="{4F875350-77F3-42E5-81F3-A6116768A3A1}" destId="{0DDC462B-BBE7-4ECB-A837-866F07AFDB56}" srcOrd="0" destOrd="0" presId="urn:microsoft.com/office/officeart/2005/8/layout/matrix1"/>
    <dgm:cxn modelId="{42CAE218-351D-4D34-9F3B-587046D80DFF}" srcId="{71AF9BBC-DE55-4FF3-A80A-EE358DEE44A0}" destId="{C0241E50-0553-4A4D-A8AA-BB9BE826F24C}" srcOrd="2" destOrd="0" parTransId="{15D08C3B-9E02-4436-8C8D-29833138A328}" sibTransId="{2AEBFE7B-EEED-40C4-8595-19F29E85294D}"/>
    <dgm:cxn modelId="{B9882657-5A35-4959-8E7D-FAF6C7C13700}" type="presOf" srcId="{58069D49-28FD-4BB9-A637-B8B3D7428CC6}" destId="{E13D0641-C477-4347-B2A4-EF451ADF116B}" srcOrd="1" destOrd="0" presId="urn:microsoft.com/office/officeart/2005/8/layout/matrix1"/>
    <dgm:cxn modelId="{5C0E55DD-9332-49FF-8CB0-7C1392847BF4}" srcId="{71AF9BBC-DE55-4FF3-A80A-EE358DEE44A0}" destId="{2B971582-8D38-4B1B-8907-9E5B881D3A78}" srcOrd="1" destOrd="0" parTransId="{06287A07-C37A-4EA8-B088-2FA9228CCEE2}" sibTransId="{95C8B8C9-0A2E-4E99-B626-9DB5E1B0BB26}"/>
    <dgm:cxn modelId="{036926C7-9C37-443D-BD72-3BBA9D02F581}" type="presOf" srcId="{C0241E50-0553-4A4D-A8AA-BB9BE826F24C}" destId="{9D19B08B-CA1C-46AC-ACB2-5644F17E20B1}" srcOrd="1" destOrd="0" presId="urn:microsoft.com/office/officeart/2005/8/layout/matrix1"/>
    <dgm:cxn modelId="{2C5ED80F-E1A4-4553-86EA-47034659CF44}" srcId="{4F875350-77F3-42E5-81F3-A6116768A3A1}" destId="{71AF9BBC-DE55-4FF3-A80A-EE358DEE44A0}" srcOrd="0" destOrd="0" parTransId="{037827A2-51E5-4BD2-849A-60557825E019}" sibTransId="{6E160435-CA0C-424F-94DB-8886C79F16D1}"/>
    <dgm:cxn modelId="{EABE9E53-83A7-4697-9A34-C127A9C2BA85}" type="presOf" srcId="{BDA49295-7206-451F-8D83-2D6609C8FB0C}" destId="{5F73C82A-B573-41D1-B85D-6D0A48A32E30}" srcOrd="1" destOrd="0" presId="urn:microsoft.com/office/officeart/2005/8/layout/matrix1"/>
    <dgm:cxn modelId="{2A2A1541-B3DB-4FDF-A8B8-B93EA394D564}" type="presOf" srcId="{71AF9BBC-DE55-4FF3-A80A-EE358DEE44A0}" destId="{70250930-79AC-4F56-98AE-25D6D35C7B0D}" srcOrd="0" destOrd="0" presId="urn:microsoft.com/office/officeart/2005/8/layout/matrix1"/>
    <dgm:cxn modelId="{EE991A59-425F-4C0F-AD6E-E7BA3DD56891}" type="presOf" srcId="{58069D49-28FD-4BB9-A637-B8B3D7428CC6}" destId="{19E83227-4513-419D-A924-1190CE6BDA0B}" srcOrd="0" destOrd="0" presId="urn:microsoft.com/office/officeart/2005/8/layout/matrix1"/>
    <dgm:cxn modelId="{85466995-16EC-4BE0-857D-8AA0E36C1536}" type="presOf" srcId="{BDA49295-7206-451F-8D83-2D6609C8FB0C}" destId="{65A0A691-FA91-414B-82EF-9DA6B5DD1658}" srcOrd="0" destOrd="0" presId="urn:microsoft.com/office/officeart/2005/8/layout/matrix1"/>
    <dgm:cxn modelId="{B3688C54-7723-4955-9A0D-BFB9B7852FA7}" srcId="{71AF9BBC-DE55-4FF3-A80A-EE358DEE44A0}" destId="{58069D49-28FD-4BB9-A637-B8B3D7428CC6}" srcOrd="3" destOrd="0" parTransId="{7C489D6B-8537-4D96-9AEA-AA7B435E5EF0}" sibTransId="{DE0E83C9-D5FE-4748-A4FD-A4D0C14ABD0B}"/>
    <dgm:cxn modelId="{C89D41BC-F2E2-49A9-B2A2-80F887D5C94B}" type="presOf" srcId="{C0241E50-0553-4A4D-A8AA-BB9BE826F24C}" destId="{A473778A-0968-447B-BD6E-66EB9A9C867D}" srcOrd="0" destOrd="0" presId="urn:microsoft.com/office/officeart/2005/8/layout/matrix1"/>
    <dgm:cxn modelId="{91AC827D-2AB6-4F00-BA0E-82DF2979030E}" srcId="{71AF9BBC-DE55-4FF3-A80A-EE358DEE44A0}" destId="{BDA49295-7206-451F-8D83-2D6609C8FB0C}" srcOrd="0" destOrd="0" parTransId="{FFDD9007-54AB-485D-8AD3-39D1592DD5A3}" sibTransId="{98BEC4DA-01F6-4076-BDDD-5E56114E0714}"/>
    <dgm:cxn modelId="{BE1F0D02-3280-4214-8AD1-C2CDF2BC1FC9}" type="presOf" srcId="{2B971582-8D38-4B1B-8907-9E5B881D3A78}" destId="{D0B7EEFC-964E-4D80-B3F3-E282A48CB77D}" srcOrd="1" destOrd="0" presId="urn:microsoft.com/office/officeart/2005/8/layout/matrix1"/>
    <dgm:cxn modelId="{EA3F8216-B0AD-4128-9171-FB6B40277CCA}" type="presParOf" srcId="{0DDC462B-BBE7-4ECB-A837-866F07AFDB56}" destId="{351BD27C-36D7-469D-B8DA-1B8BD7909B1C}" srcOrd="0" destOrd="0" presId="urn:microsoft.com/office/officeart/2005/8/layout/matrix1"/>
    <dgm:cxn modelId="{C6E52406-7B0F-445D-80ED-AA0D3A3A0877}" type="presParOf" srcId="{351BD27C-36D7-469D-B8DA-1B8BD7909B1C}" destId="{65A0A691-FA91-414B-82EF-9DA6B5DD1658}" srcOrd="0" destOrd="0" presId="urn:microsoft.com/office/officeart/2005/8/layout/matrix1"/>
    <dgm:cxn modelId="{DB226FD8-C7AE-42A5-BAFE-D14526E54244}" type="presParOf" srcId="{351BD27C-36D7-469D-B8DA-1B8BD7909B1C}" destId="{5F73C82A-B573-41D1-B85D-6D0A48A32E30}" srcOrd="1" destOrd="0" presId="urn:microsoft.com/office/officeart/2005/8/layout/matrix1"/>
    <dgm:cxn modelId="{561434F8-B122-478B-AB7A-DF02913B9722}" type="presParOf" srcId="{351BD27C-36D7-469D-B8DA-1B8BD7909B1C}" destId="{5E9018CC-948C-4CC8-9F21-286B2469F059}" srcOrd="2" destOrd="0" presId="urn:microsoft.com/office/officeart/2005/8/layout/matrix1"/>
    <dgm:cxn modelId="{F22633BF-605A-4EA8-97FB-6146707968E6}" type="presParOf" srcId="{351BD27C-36D7-469D-B8DA-1B8BD7909B1C}" destId="{D0B7EEFC-964E-4D80-B3F3-E282A48CB77D}" srcOrd="3" destOrd="0" presId="urn:microsoft.com/office/officeart/2005/8/layout/matrix1"/>
    <dgm:cxn modelId="{8B312509-3EAE-45F8-AB4A-59BEBB5A6315}" type="presParOf" srcId="{351BD27C-36D7-469D-B8DA-1B8BD7909B1C}" destId="{A473778A-0968-447B-BD6E-66EB9A9C867D}" srcOrd="4" destOrd="0" presId="urn:microsoft.com/office/officeart/2005/8/layout/matrix1"/>
    <dgm:cxn modelId="{A6E19209-2150-4A3B-BA0C-3810AEB2E09B}" type="presParOf" srcId="{351BD27C-36D7-469D-B8DA-1B8BD7909B1C}" destId="{9D19B08B-CA1C-46AC-ACB2-5644F17E20B1}" srcOrd="5" destOrd="0" presId="urn:microsoft.com/office/officeart/2005/8/layout/matrix1"/>
    <dgm:cxn modelId="{718799B3-C9A9-4ADA-B416-36D21915FC36}" type="presParOf" srcId="{351BD27C-36D7-469D-B8DA-1B8BD7909B1C}" destId="{19E83227-4513-419D-A924-1190CE6BDA0B}" srcOrd="6" destOrd="0" presId="urn:microsoft.com/office/officeart/2005/8/layout/matrix1"/>
    <dgm:cxn modelId="{BEDB8C78-C7C2-48E2-BA5B-BCC3AE999A3A}" type="presParOf" srcId="{351BD27C-36D7-469D-B8DA-1B8BD7909B1C}" destId="{E13D0641-C477-4347-B2A4-EF451ADF116B}" srcOrd="7" destOrd="0" presId="urn:microsoft.com/office/officeart/2005/8/layout/matrix1"/>
    <dgm:cxn modelId="{081B3DFC-EE53-461B-AE96-03BD5779E251}" type="presParOf" srcId="{0DDC462B-BBE7-4ECB-A837-866F07AFDB56}" destId="{70250930-79AC-4F56-98AE-25D6D35C7B0D}"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34777F9F-98C4-46E7-9AD6-4C9287B7B174}" type="datetimeFigureOut">
              <a:rPr lang="es-MX"/>
              <a:pPr>
                <a:defRPr/>
              </a:pPr>
              <a:t>24/04/2009</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2F569DB3-A070-477C-BF63-BE1319702945}" type="slidenum">
              <a:rPr lang="es-MX"/>
              <a:pPr>
                <a:defRPr/>
              </a:pPr>
              <a:t>‹Nº›</a:t>
            </a:fld>
            <a:endParaRPr lang="es-MX"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8B555B0-C9E1-4598-9F18-E88A3957C817}"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p:spPr>
        <p:txBody>
          <a:bodyPr/>
          <a:lstStyle/>
          <a:p>
            <a:endParaRPr lang="es-MX" smtClean="0"/>
          </a:p>
        </p:txBody>
      </p:sp>
      <p:sp>
        <p:nvSpPr>
          <p:cNvPr id="30724" name="3 Marcador de número de diapositiva"/>
          <p:cNvSpPr>
            <a:spLocks noGrp="1"/>
          </p:cNvSpPr>
          <p:nvPr>
            <p:ph type="sldNum" sz="quarter" idx="5"/>
          </p:nvPr>
        </p:nvSpPr>
        <p:spPr/>
        <p:txBody>
          <a:bodyPr/>
          <a:lstStyle/>
          <a:p>
            <a:pPr>
              <a:defRPr/>
            </a:pPr>
            <a:fld id="{2DB36A18-2C73-4F85-83AB-C38E29A598FA}"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p:spPr>
        <p:txBody>
          <a:bodyPr/>
          <a:lstStyle/>
          <a:p>
            <a:pPr eaLnBrk="1" hangingPunct="1"/>
            <a:endParaRPr lang="es-ES" smtClean="0"/>
          </a:p>
        </p:txBody>
      </p:sp>
      <p:sp>
        <p:nvSpPr>
          <p:cNvPr id="35844" name="3 Marcador de número de diapositiva"/>
          <p:cNvSpPr>
            <a:spLocks noGrp="1"/>
          </p:cNvSpPr>
          <p:nvPr>
            <p:ph type="sldNum" sz="quarter" idx="5"/>
          </p:nvPr>
        </p:nvSpPr>
        <p:spPr>
          <a:noFill/>
        </p:spPr>
        <p:txBody>
          <a:bodyPr/>
          <a:lstStyle/>
          <a:p>
            <a:fld id="{49664F78-FD59-428C-9EDA-504345CBF476}" type="slidenum">
              <a:rPr lang="es-ES"/>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p:spPr>
        <p:txBody>
          <a:bodyPr/>
          <a:lstStyle/>
          <a:p>
            <a:pPr eaLnBrk="1" hangingPunct="1"/>
            <a:endParaRPr lang="es-ES" smtClean="0"/>
          </a:p>
        </p:txBody>
      </p:sp>
      <p:sp>
        <p:nvSpPr>
          <p:cNvPr id="37892" name="3 Marcador de número de diapositiva"/>
          <p:cNvSpPr>
            <a:spLocks noGrp="1"/>
          </p:cNvSpPr>
          <p:nvPr>
            <p:ph type="sldNum" sz="quarter" idx="5"/>
          </p:nvPr>
        </p:nvSpPr>
        <p:spPr>
          <a:noFill/>
        </p:spPr>
        <p:txBody>
          <a:bodyPr/>
          <a:lstStyle/>
          <a:p>
            <a:fld id="{1FCE5BDC-3055-43C3-8C2A-7EDF665277B5}" type="slidenum">
              <a:rPr lang="es-ES"/>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p:cNvSpPr>
            <a:spLocks noGrp="1" noChangeArrowheads="1"/>
          </p:cNvSpPr>
          <p:nvPr>
            <p:ph type="sldNum" sz="quarter" idx="5"/>
          </p:nvPr>
        </p:nvSpPr>
        <p:spPr/>
        <p:txBody>
          <a:bodyPr/>
          <a:lstStyle/>
          <a:p>
            <a:pPr>
              <a:defRPr/>
            </a:pPr>
            <a:fld id="{D2E3B0A6-54DD-40AA-A170-7F69288405EC}" type="slidenum">
              <a:rPr lang="en-GB" smtClean="0"/>
              <a:pPr>
                <a:defRPr/>
              </a:pPr>
              <a:t>18</a:t>
            </a:fld>
            <a:endParaRPr lang="en-GB" smtClean="0"/>
          </a:p>
        </p:txBody>
      </p:sp>
      <p:sp>
        <p:nvSpPr>
          <p:cNvPr id="76803" name="Text Box 1"/>
          <p:cNvSpPr txBox="1">
            <a:spLocks noChangeArrowheads="1"/>
          </p:cNvSpPr>
          <p:nvPr/>
        </p:nvSpPr>
        <p:spPr bwMode="auto">
          <a:xfrm>
            <a:off x="1143000" y="685800"/>
            <a:ext cx="4557713" cy="3425825"/>
          </a:xfrm>
          <a:prstGeom prst="rect">
            <a:avLst/>
          </a:prstGeom>
          <a:solidFill>
            <a:srgbClr val="FFFFFF"/>
          </a:solidFill>
          <a:ln w="9525">
            <a:solidFill>
              <a:srgbClr val="000000"/>
            </a:solidFill>
            <a:miter lim="800000"/>
            <a:headEnd/>
            <a:tailEnd/>
          </a:ln>
        </p:spPr>
        <p:txBody>
          <a:bodyPr wrap="none" anchor="ctr"/>
          <a:lstStyle/>
          <a:p>
            <a:endParaRPr lang="es-MX"/>
          </a:p>
        </p:txBody>
      </p:sp>
      <p:sp>
        <p:nvSpPr>
          <p:cNvPr id="76804" name="Rectangle 2"/>
          <p:cNvSpPr>
            <a:spLocks noGrp="1" noChangeArrowheads="1"/>
          </p:cNvSpPr>
          <p:nvPr>
            <p:ph type="body"/>
          </p:nvPr>
        </p:nvSpPr>
        <p:spPr>
          <a:xfrm>
            <a:off x="685800" y="4343400"/>
            <a:ext cx="5470525" cy="4111625"/>
          </a:xfrm>
          <a:noFill/>
          <a:ln/>
        </p:spPr>
        <p:txBody>
          <a:bodyPr wrap="none" anchor="ctr"/>
          <a:lstStyle/>
          <a:p>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p:cNvSpPr>
            <a:spLocks noGrp="1" noChangeArrowheads="1"/>
          </p:cNvSpPr>
          <p:nvPr>
            <p:ph type="sldNum" sz="quarter" idx="5"/>
          </p:nvPr>
        </p:nvSpPr>
        <p:spPr/>
        <p:txBody>
          <a:bodyPr/>
          <a:lstStyle/>
          <a:p>
            <a:pPr>
              <a:defRPr/>
            </a:pPr>
            <a:fld id="{0BD48397-B44F-4E7D-86DA-EC34C6A66354}" type="slidenum">
              <a:rPr lang="en-GB" smtClean="0"/>
              <a:pPr>
                <a:defRPr/>
              </a:pPr>
              <a:t>19</a:t>
            </a:fld>
            <a:endParaRPr lang="en-GB" smtClean="0"/>
          </a:p>
        </p:txBody>
      </p:sp>
      <p:sp>
        <p:nvSpPr>
          <p:cNvPr id="77827" name="Text Box 1"/>
          <p:cNvSpPr txBox="1">
            <a:spLocks noChangeArrowheads="1"/>
          </p:cNvSpPr>
          <p:nvPr/>
        </p:nvSpPr>
        <p:spPr bwMode="auto">
          <a:xfrm>
            <a:off x="1143000" y="685800"/>
            <a:ext cx="4557713" cy="3425825"/>
          </a:xfrm>
          <a:prstGeom prst="rect">
            <a:avLst/>
          </a:prstGeom>
          <a:solidFill>
            <a:srgbClr val="FFFFFF"/>
          </a:solidFill>
          <a:ln w="9525">
            <a:solidFill>
              <a:srgbClr val="000000"/>
            </a:solidFill>
            <a:miter lim="800000"/>
            <a:headEnd/>
            <a:tailEnd/>
          </a:ln>
        </p:spPr>
        <p:txBody>
          <a:bodyPr wrap="none" anchor="ctr"/>
          <a:lstStyle/>
          <a:p>
            <a:endParaRPr lang="es-MX"/>
          </a:p>
        </p:txBody>
      </p:sp>
      <p:sp>
        <p:nvSpPr>
          <p:cNvPr id="77828" name="Rectangle 2"/>
          <p:cNvSpPr>
            <a:spLocks noGrp="1" noChangeArrowheads="1"/>
          </p:cNvSpPr>
          <p:nvPr>
            <p:ph type="body"/>
          </p:nvPr>
        </p:nvSpPr>
        <p:spPr>
          <a:xfrm>
            <a:off x="685800" y="4343400"/>
            <a:ext cx="5470525" cy="4111625"/>
          </a:xfrm>
          <a:noFill/>
          <a:ln/>
        </p:spPr>
        <p:txBody>
          <a:bodyPr wrap="none" anchor="ctr"/>
          <a:lstStyle/>
          <a:p>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sz="quarter" idx="5"/>
          </p:nvPr>
        </p:nvSpPr>
        <p:spPr/>
        <p:txBody>
          <a:bodyPr/>
          <a:lstStyle/>
          <a:p>
            <a:pPr>
              <a:defRPr/>
            </a:pPr>
            <a:fld id="{C7368010-8395-4539-9BB8-5C89922D67F3}" type="slidenum">
              <a:rPr lang="en-GB"/>
              <a:pPr>
                <a:defRPr/>
              </a:pPr>
              <a:t>23</a:t>
            </a:fld>
            <a:endParaRPr lang="en-GB"/>
          </a:p>
        </p:txBody>
      </p:sp>
      <p:sp>
        <p:nvSpPr>
          <p:cNvPr id="870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87044" name="Rectangle 2"/>
          <p:cNvSpPr>
            <a:spLocks noGrp="1" noChangeArrowheads="1"/>
          </p:cNvSpPr>
          <p:nvPr>
            <p:ph type="body"/>
          </p:nvPr>
        </p:nvSpPr>
        <p:spPr>
          <a:xfrm>
            <a:off x="685800" y="4343400"/>
            <a:ext cx="5476875" cy="4106863"/>
          </a:xfrm>
          <a:noFill/>
          <a:ln/>
        </p:spPr>
        <p:txBody>
          <a:bodyPr wrap="none" anchor="ctr"/>
          <a:lstStyle/>
          <a:p>
            <a:endParaRPr lang="es-MX" smtClean="0"/>
          </a:p>
        </p:txBody>
      </p:sp>
      <p:sp>
        <p:nvSpPr>
          <p:cNvPr id="8704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9899E4-A8A6-4AF2-94F0-FADDCF48778C}" type="slidenum">
              <a:rPr lang="en-GB" sz="1200">
                <a:solidFill>
                  <a:srgbClr val="000000"/>
                </a:solidFill>
              </a:rPr>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GB"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4CD33053-BFEC-4609-9995-AD66D6517C3A}" type="slidenum">
              <a:rPr lang="en-GB"/>
              <a:pPr>
                <a:defRPr/>
              </a:pPr>
              <a:t>24</a:t>
            </a:fld>
            <a:endParaRPr lang="en-GB"/>
          </a:p>
        </p:txBody>
      </p:sp>
      <p:sp>
        <p:nvSpPr>
          <p:cNvPr id="9113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91140" name="Rectangle 2"/>
          <p:cNvSpPr>
            <a:spLocks noGrp="1" noChangeArrowheads="1"/>
          </p:cNvSpPr>
          <p:nvPr>
            <p:ph type="body"/>
          </p:nvPr>
        </p:nvSpPr>
        <p:spPr>
          <a:xfrm>
            <a:off x="685800" y="4343400"/>
            <a:ext cx="5476875" cy="4106863"/>
          </a:xfrm>
          <a:noFill/>
          <a:ln/>
        </p:spPr>
        <p:txBody>
          <a:bodyPr wrap="none" anchor="ctr"/>
          <a:lstStyle/>
          <a:p>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9BAA02C8-72C4-4917-909F-F2187F408773}" type="slidenum">
              <a:rPr lang="en-GB"/>
              <a:pPr>
                <a:defRPr/>
              </a:pPr>
              <a:t>25</a:t>
            </a:fld>
            <a:endParaRPr lang="en-GB"/>
          </a:p>
        </p:txBody>
      </p:sp>
      <p:sp>
        <p:nvSpPr>
          <p:cNvPr id="9216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92164" name="Rectangle 2"/>
          <p:cNvSpPr>
            <a:spLocks noGrp="1" noChangeArrowheads="1"/>
          </p:cNvSpPr>
          <p:nvPr>
            <p:ph type="body"/>
          </p:nvPr>
        </p:nvSpPr>
        <p:spPr>
          <a:xfrm>
            <a:off x="685800" y="4343400"/>
            <a:ext cx="5476875" cy="4106863"/>
          </a:xfrm>
          <a:noFill/>
          <a:ln/>
        </p:spPr>
        <p:txBody>
          <a:bodyPr wrap="none" anchor="ctr"/>
          <a:lstStyle/>
          <a:p>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DCBC4AD-9592-4DFF-BA96-08FDCF07C40A}" type="slidenum">
              <a:rPr lang="en-GB"/>
              <a:pPr/>
              <a:t>27</a:t>
            </a:fld>
            <a:endParaRPr lang="en-GB"/>
          </a:p>
        </p:txBody>
      </p:sp>
      <p:sp>
        <p:nvSpPr>
          <p:cNvPr id="8192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2DA783-4D9D-41B5-A593-97630492D9BF}" type="slidenum">
              <a:rPr lang="en-GB" sz="1200">
                <a:solidFill>
                  <a:srgbClr val="000000"/>
                </a:solidFill>
                <a:latin typeface="Arial" charset="0"/>
              </a:rPr>
              <a:pPr algn="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GB" sz="1200">
              <a:solidFill>
                <a:srgbClr val="000000"/>
              </a:solidFill>
              <a:latin typeface="Arial" charset="0"/>
            </a:endParaRPr>
          </a:p>
        </p:txBody>
      </p:sp>
      <p:sp>
        <p:nvSpPr>
          <p:cNvPr id="819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1923" name="Rectangle 3"/>
          <p:cNvSpPr txBox="1">
            <a:spLocks noGrp="1"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sz="quarter" idx="5"/>
          </p:nvPr>
        </p:nvSpPr>
        <p:spPr/>
        <p:txBody>
          <a:bodyPr/>
          <a:lstStyle/>
          <a:p>
            <a:pPr>
              <a:defRPr/>
            </a:pPr>
            <a:fld id="{1D995AE4-668F-4065-BCC6-D2B67879A9D0}" type="slidenum">
              <a:rPr lang="en-GB"/>
              <a:pPr>
                <a:defRPr/>
              </a:pPr>
              <a:t>30</a:t>
            </a:fld>
            <a:endParaRPr lang="en-GB"/>
          </a:p>
        </p:txBody>
      </p:sp>
      <p:sp>
        <p:nvSpPr>
          <p:cNvPr id="11673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116740" name="Rectangle 2"/>
          <p:cNvSpPr>
            <a:spLocks noGrp="1" noChangeArrowheads="1"/>
          </p:cNvSpPr>
          <p:nvPr>
            <p:ph type="body"/>
          </p:nvPr>
        </p:nvSpPr>
        <p:spPr>
          <a:xfrm>
            <a:off x="685800" y="4343400"/>
            <a:ext cx="5475288" cy="4103688"/>
          </a:xfrm>
          <a:noFill/>
          <a:ln/>
        </p:spPr>
        <p:txBody>
          <a:bodyPr wrap="none" anchor="ctr"/>
          <a:lstStyle/>
          <a:p>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E0AFBE81-4AEF-4B32-BE45-0CAFBF0CC557}" type="slidenum">
              <a:rPr lang="en-GB"/>
              <a:pPr>
                <a:defRPr/>
              </a:pPr>
              <a:t>6</a:t>
            </a:fld>
            <a:endParaRPr lang="en-GB"/>
          </a:p>
        </p:txBody>
      </p:sp>
      <p:sp>
        <p:nvSpPr>
          <p:cNvPr id="93187"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93188" name="Rectangle 2"/>
          <p:cNvSpPr>
            <a:spLocks noGrp="1" noChangeArrowheads="1"/>
          </p:cNvSpPr>
          <p:nvPr>
            <p:ph type="body"/>
          </p:nvPr>
        </p:nvSpPr>
        <p:spPr>
          <a:xfrm>
            <a:off x="685800" y="4343400"/>
            <a:ext cx="5476875" cy="4106863"/>
          </a:xfrm>
          <a:noFill/>
          <a:ln/>
        </p:spPr>
        <p:txBody>
          <a:bodyPr wrap="none" anchor="ctr"/>
          <a:lstStyle/>
          <a:p>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E0CB1C14-2A50-4BB0-9D68-F5E2A5B00473}" type="slidenum">
              <a:rPr lang="en-GB"/>
              <a:pPr>
                <a:defRPr/>
              </a:pPr>
              <a:t>7</a:t>
            </a:fld>
            <a:endParaRPr lang="en-GB"/>
          </a:p>
        </p:txBody>
      </p:sp>
      <p:sp>
        <p:nvSpPr>
          <p:cNvPr id="9421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94212" name="Rectangle 2"/>
          <p:cNvSpPr>
            <a:spLocks noGrp="1" noChangeArrowheads="1"/>
          </p:cNvSpPr>
          <p:nvPr>
            <p:ph type="body"/>
          </p:nvPr>
        </p:nvSpPr>
        <p:spPr>
          <a:xfrm>
            <a:off x="685800" y="4343400"/>
            <a:ext cx="5476875" cy="4106863"/>
          </a:xfrm>
          <a:noFill/>
          <a:ln/>
        </p:spPr>
        <p:txBody>
          <a:bodyPr wrap="none" anchor="ctr"/>
          <a:lstStyle/>
          <a:p>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sz="quarter" idx="5"/>
          </p:nvPr>
        </p:nvSpPr>
        <p:spPr/>
        <p:txBody>
          <a:bodyPr/>
          <a:lstStyle/>
          <a:p>
            <a:pPr>
              <a:defRPr/>
            </a:pPr>
            <a:fld id="{53180138-49A4-44F0-A6AD-D251434FC35A}" type="slidenum">
              <a:rPr lang="en-GB"/>
              <a:pPr>
                <a:defRPr/>
              </a:pPr>
              <a:t>8</a:t>
            </a:fld>
            <a:endParaRPr lang="en-GB"/>
          </a:p>
        </p:txBody>
      </p:sp>
      <p:sp>
        <p:nvSpPr>
          <p:cNvPr id="8601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831BB0-0879-4445-8543-5EF4E5426489}" type="slidenum">
              <a:rPr lang="en-GB"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200">
              <a:solidFill>
                <a:srgbClr val="000000"/>
              </a:solidFill>
            </a:endParaRPr>
          </a:p>
        </p:txBody>
      </p:sp>
      <p:sp>
        <p:nvSpPr>
          <p:cNvPr id="8602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MX"/>
          </a:p>
        </p:txBody>
      </p:sp>
      <p:sp>
        <p:nvSpPr>
          <p:cNvPr id="86021" name="Rectangle 3"/>
          <p:cNvSpPr>
            <a:spLocks noGrp="1" noChangeArrowheads="1"/>
          </p:cNvSpPr>
          <p:nvPr>
            <p:ph type="body"/>
          </p:nvPr>
        </p:nvSpPr>
        <p:spPr>
          <a:xfrm>
            <a:off x="685800" y="4343400"/>
            <a:ext cx="5476875" cy="4106863"/>
          </a:xfrm>
          <a:noFill/>
          <a:ln/>
        </p:spPr>
        <p:txBody>
          <a:bodyPr wrap="none" anchor="ctr"/>
          <a:lstStyle/>
          <a:p>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9671B2DE-8614-44C7-AC2C-4C92EEBBAC53}" type="slidenum">
              <a:rPr lang="en-US" smtClean="0"/>
              <a:pPr>
                <a:defRPr/>
              </a:pPr>
              <a:t>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90CB63D-5DD5-44B6-B052-3040A3043DBE}" type="slidenum">
              <a:rPr lang="en-GB"/>
              <a:pPr/>
              <a:t>12</a:t>
            </a:fld>
            <a:endParaRPr lang="en-GB"/>
          </a:p>
        </p:txBody>
      </p:sp>
      <p:sp>
        <p:nvSpPr>
          <p:cNvPr id="757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5778" name="Rectangle 2"/>
          <p:cNvSpPr txBox="1">
            <a:spLocks noGrp="1" noChangeArrowheads="1"/>
          </p:cNvSpPr>
          <p:nvPr>
            <p:ph type="body"/>
          </p:nvPr>
        </p:nvSpPr>
        <p:spPr bwMode="auto">
          <a:xfrm>
            <a:off x="1060450" y="4349750"/>
            <a:ext cx="4737100" cy="3508375"/>
          </a:xfrm>
          <a:prstGeom prst="rect">
            <a:avLst/>
          </a:prstGeom>
          <a:noFill/>
          <a:ln>
            <a:round/>
            <a:headEnd/>
            <a:tailEnd/>
          </a:ln>
        </p:spPr>
        <p:txBody>
          <a:bodyPr wrap="none" anchor="ctr"/>
          <a:lstStyle/>
          <a:p>
            <a:endParaRPr lang="es-ES"/>
          </a:p>
        </p:txBody>
      </p:sp>
      <p:sp>
        <p:nvSpPr>
          <p:cNvPr id="7577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SzPct val="45000"/>
              <a:buFont typeface="Calibr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74B7D0-69F1-40D7-BDBC-80E3B9834821}" type="slidenum">
              <a:rPr lang="en-GB" sz="1200">
                <a:solidFill>
                  <a:srgbClr val="000000"/>
                </a:solidFill>
                <a:latin typeface="Calibri" pitchFamily="32" charset="0"/>
              </a:rPr>
              <a:pPr algn="r">
                <a:buSzPct val="45000"/>
                <a:buFont typeface="Calibr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GB" sz="1200">
              <a:solidFill>
                <a:srgbClr val="000000"/>
              </a:solidFill>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8A24B2E-0BB6-45BB-880C-A711FDDFA212}" type="slidenum">
              <a:rPr lang="en-GB"/>
              <a:pPr/>
              <a:t>13</a:t>
            </a:fld>
            <a:endParaRPr lang="en-GB"/>
          </a:p>
        </p:txBody>
      </p:sp>
      <p:sp>
        <p:nvSpPr>
          <p:cNvPr id="77825"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7826" name="Rectangle 2"/>
          <p:cNvSpPr txBox="1">
            <a:spLocks noGrp="1" noChangeArrowheads="1"/>
          </p:cNvSpPr>
          <p:nvPr>
            <p:ph type="body"/>
          </p:nvPr>
        </p:nvSpPr>
        <p:spPr bwMode="auto">
          <a:xfrm>
            <a:off x="1060450" y="4349750"/>
            <a:ext cx="4737100" cy="3508375"/>
          </a:xfrm>
          <a:prstGeom prst="rect">
            <a:avLst/>
          </a:prstGeom>
          <a:noFill/>
          <a:ln>
            <a:round/>
            <a:headEnd/>
            <a:tailEnd/>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1E96D66-F169-4868-AADC-9858C3C07CFE}" type="slidenum">
              <a:rPr lang="en-GB"/>
              <a:pPr/>
              <a:t>14</a:t>
            </a:fld>
            <a:endParaRPr lang="en-GB"/>
          </a:p>
        </p:txBody>
      </p:sp>
      <p:sp>
        <p:nvSpPr>
          <p:cNvPr id="78849"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8850" name="Rectangle 2"/>
          <p:cNvSpPr txBox="1">
            <a:spLocks noGrp="1" noChangeArrowheads="1"/>
          </p:cNvSpPr>
          <p:nvPr>
            <p:ph type="body"/>
          </p:nvPr>
        </p:nvSpPr>
        <p:spPr bwMode="auto">
          <a:xfrm>
            <a:off x="1060450" y="4349750"/>
            <a:ext cx="4737100" cy="3508375"/>
          </a:xfrm>
          <a:prstGeom prst="rect">
            <a:avLst/>
          </a:prstGeom>
          <a:noFill/>
          <a:ln>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B6DB78D-B6E4-415C-8480-43B1713B384F}" type="slidenum">
              <a:rPr lang="en-GB"/>
              <a:pPr/>
              <a:t>15</a:t>
            </a:fld>
            <a:endParaRPr lang="en-GB"/>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69634" name="Rectangle 2"/>
          <p:cNvSpPr txBox="1">
            <a:spLocks noGrp="1" noChangeArrowheads="1"/>
          </p:cNvSpPr>
          <p:nvPr>
            <p:ph type="body"/>
          </p:nvPr>
        </p:nvSpPr>
        <p:spPr bwMode="auto">
          <a:xfrm>
            <a:off x="1060450" y="4349750"/>
            <a:ext cx="4737100" cy="3508375"/>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8B6158F1-FCA7-4382-BBCE-548CC7CB72F1}" type="slidenum">
              <a:rPr lang="es-ES_tradnl"/>
              <a:pPr>
                <a:defRPr/>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1981200"/>
            <a:ext cx="7772400" cy="41148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E996ADCB-42A1-4F72-AD93-8764835B4460}" type="slidenum">
              <a:rPr lang="es-ES_tradnl"/>
              <a:pPr>
                <a:defRPr/>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A1D6F545-A492-4FA2-BC4E-C3BDF1DA7396}" type="slidenum">
              <a:rPr lang="es-ES_tradnl"/>
              <a:pPr>
                <a:defRPr/>
              </a:pPr>
              <a:t>‹Nº›</a:t>
            </a:fld>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981200"/>
            <a:ext cx="38100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4114800"/>
            <a:ext cx="38100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8"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D55056A3-3A7B-4FA3-8885-E1299880EEE6}" type="slidenum">
              <a:rPr lang="es-ES_tradnl"/>
              <a:pPr>
                <a:defRPr/>
              </a:pPr>
              <a:t>‹Nº›</a:t>
            </a:fld>
            <a:endParaRPr lang="es-ES_trad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23875"/>
            <a:ext cx="7764463" cy="1311275"/>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idx="10"/>
          </p:nvPr>
        </p:nvSpPr>
        <p:spPr>
          <a:xfrm>
            <a:off x="685800" y="6248400"/>
            <a:ext cx="1897063" cy="449263"/>
          </a:xfrm>
          <a:prstGeom prst="rect">
            <a:avLst/>
          </a:prstGeom>
        </p:spPr>
        <p:txBody>
          <a:bodyPr/>
          <a:lstStyle>
            <a:lvl1pPr eaLnBrk="0" hangingPunct="0">
              <a:defRPr>
                <a:cs typeface="+mn-cs"/>
              </a:defRPr>
            </a:lvl1pPr>
          </a:lstStyle>
          <a:p>
            <a:pPr>
              <a:defRPr/>
            </a:pPr>
            <a:endParaRPr lang="en-GB"/>
          </a:p>
        </p:txBody>
      </p:sp>
      <p:sp>
        <p:nvSpPr>
          <p:cNvPr id="4" name="3 Marcador de pie de página"/>
          <p:cNvSpPr>
            <a:spLocks noGrp="1"/>
          </p:cNvSpPr>
          <p:nvPr>
            <p:ph type="ftr" idx="11"/>
          </p:nvPr>
        </p:nvSpPr>
        <p:spPr>
          <a:xfrm>
            <a:off x="3124200" y="6248400"/>
            <a:ext cx="2887663" cy="449263"/>
          </a:xfrm>
          <a:prstGeom prst="rect">
            <a:avLst/>
          </a:prstGeom>
        </p:spPr>
        <p:txBody>
          <a:bodyPr/>
          <a:lstStyle>
            <a:lvl1pPr eaLnBrk="0" hangingPunct="0">
              <a:defRPr>
                <a:cs typeface="+mn-cs"/>
              </a:defRPr>
            </a:lvl1pPr>
          </a:lstStyle>
          <a:p>
            <a:pPr>
              <a:defRPr/>
            </a:pPr>
            <a:endParaRPr lang="en-GB"/>
          </a:p>
        </p:txBody>
      </p:sp>
      <p:sp>
        <p:nvSpPr>
          <p:cNvPr id="5" name="4 Marcador de número de diapositiva"/>
          <p:cNvSpPr>
            <a:spLocks noGrp="1"/>
          </p:cNvSpPr>
          <p:nvPr>
            <p:ph type="sldNum" idx="12"/>
          </p:nvPr>
        </p:nvSpPr>
        <p:spPr>
          <a:xfrm>
            <a:off x="6553200" y="6248400"/>
            <a:ext cx="1897063" cy="449263"/>
          </a:xfrm>
          <a:prstGeom prst="rect">
            <a:avLst/>
          </a:prstGeom>
        </p:spPr>
        <p:txBody>
          <a:bodyPr/>
          <a:lstStyle>
            <a:lvl1pPr eaLnBrk="0" hangingPunct="0">
              <a:defRPr>
                <a:cs typeface="+mn-cs"/>
              </a:defRPr>
            </a:lvl1pPr>
          </a:lstStyle>
          <a:p>
            <a:pPr>
              <a:defRPr/>
            </a:pPr>
            <a:fld id="{48F8FB95-B2A7-48CE-91A8-12507A554975}" type="slidenum">
              <a:rPr lang="en-GB"/>
              <a:pPr>
                <a:defRPr/>
              </a:pPr>
              <a:t>‹Nº›</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85800" y="1981200"/>
            <a:ext cx="7772400" cy="4114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s-ES_tradnl"/>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BE7CDA81-D196-4FA5-BAA5-A66FA4B80854}"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6072206"/>
            <a:ext cx="8143900" cy="1143000"/>
          </a:xfrm>
          <a:prstGeom prst="rect">
            <a:avLst/>
          </a:prstGeom>
        </p:spPr>
        <p:txBody>
          <a:bodyPr/>
          <a:lstStyle>
            <a:lvl1pPr>
              <a:defRPr sz="2000" b="1" i="0" baseline="0">
                <a:solidFill>
                  <a:schemeClr val="bg1"/>
                </a:solidFill>
                <a:latin typeface="Arial" pitchFamily="34" charset="0"/>
              </a:defRPr>
            </a:lvl1pPr>
          </a:lstStyle>
          <a:p>
            <a:r>
              <a:rPr lang="es-ES" smtClean="0"/>
              <a:t>Haga clic para modificar el estilo de título del patrón</a:t>
            </a:r>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F286EA51-C314-482F-8B8C-241EB239CDD1}" type="slidenum">
              <a:rPr lang="es-ES_tradnl"/>
              <a:pPr>
                <a:defRPr/>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94FD03AD-8198-48BC-A2F2-92C205D60275}" type="slidenum">
              <a:rPr lang="es-ES_tradnl"/>
              <a:pPr>
                <a:defRPr/>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731A8E85-D1C0-4758-9365-ACC5E260D635}" type="slidenum">
              <a:rPr lang="es-ES_tradnl"/>
              <a:pPr>
                <a:defRPr/>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D782305A-1E6E-4658-AFCC-3F1007402610}" type="slidenum">
              <a:rPr lang="es-ES_tradnl"/>
              <a:pPr>
                <a:defRPr/>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ACEF9017-5E57-44F2-8920-085A743F1320}" type="slidenum">
              <a:rPr lang="es-ES_tradnl"/>
              <a:pPr>
                <a:defRPr/>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F0AF73A0-6DD9-4841-A3E5-28AF2D550CFC}" type="slidenum">
              <a:rPr lang="es-ES_tradnl"/>
              <a:pPr>
                <a:defRPr/>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s-ES_tradnl"/>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s-ES_tradnl"/>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38FB5CB7-B9BF-4F34-88F8-029E02722BB7}" type="slidenum">
              <a:rPr lang="es-ES_tradnl"/>
              <a:pPr>
                <a:defRPr/>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1991" name="Text Box 7"/>
          <p:cNvSpPr txBox="1">
            <a:spLocks noChangeArrowheads="1"/>
          </p:cNvSpPr>
          <p:nvPr/>
        </p:nvSpPr>
        <p:spPr bwMode="auto">
          <a:xfrm>
            <a:off x="179388" y="188913"/>
            <a:ext cx="8066087" cy="457200"/>
          </a:xfrm>
          <a:prstGeom prst="rect">
            <a:avLst/>
          </a:prstGeom>
          <a:noFill/>
          <a:ln w="9525">
            <a:noFill/>
            <a:miter lim="800000"/>
            <a:headEnd/>
            <a:tailEnd/>
          </a:ln>
          <a:effectLst/>
        </p:spPr>
        <p:txBody>
          <a:bodyPr>
            <a:spAutoFit/>
          </a:bodyPr>
          <a:lstStyle/>
          <a:p>
            <a:pPr eaLnBrk="0" hangingPunct="0">
              <a:defRPr/>
            </a:pPr>
            <a:r>
              <a:rPr lang="es-ES_tradnl" sz="2400" dirty="0">
                <a:solidFill>
                  <a:schemeClr val="bg1"/>
                </a:solidFill>
                <a:latin typeface="EurekaSans-Black" pitchFamily="50" charset="0"/>
                <a:cs typeface="+mn-cs"/>
              </a:rPr>
              <a:t>CENTRO NACIONAL DE EXCELENCIA TECNOLÓGICA EN SALUD</a:t>
            </a:r>
            <a:endParaRPr lang="es-ES" sz="2400" dirty="0">
              <a:solidFill>
                <a:schemeClr val="bg1"/>
              </a:solidFill>
              <a:latin typeface="EurekaSans-Black" pitchFamily="50" charset="0"/>
              <a:cs typeface="+mn-cs"/>
            </a:endParaRPr>
          </a:p>
        </p:txBody>
      </p:sp>
    </p:spTree>
  </p:cSld>
  <p:clrMap bg1="lt1" tx1="dk1" bg2="lt2" tx2="dk2" accent1="accent1" accent2="accent2" accent3="accent3" accent4="accent4" accent5="accent5" accent6="accent6" hlink="hlink" folHlink="folHlink"/>
  <p:sldLayoutIdLst>
    <p:sldLayoutId id="2147484174" r:id="rId1"/>
    <p:sldLayoutId id="2147484173"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EurekaSans-Bold" pitchFamily="50" charset="0"/>
        </a:defRPr>
      </a:lvl2pPr>
      <a:lvl3pPr algn="ctr" rtl="0" eaLnBrk="0" fontAlgn="base" hangingPunct="0">
        <a:spcBef>
          <a:spcPct val="0"/>
        </a:spcBef>
        <a:spcAft>
          <a:spcPct val="0"/>
        </a:spcAft>
        <a:defRPr sz="4000">
          <a:solidFill>
            <a:schemeClr val="tx2"/>
          </a:solidFill>
          <a:latin typeface="EurekaSans-Bold" pitchFamily="50" charset="0"/>
        </a:defRPr>
      </a:lvl3pPr>
      <a:lvl4pPr algn="ctr" rtl="0" eaLnBrk="0" fontAlgn="base" hangingPunct="0">
        <a:spcBef>
          <a:spcPct val="0"/>
        </a:spcBef>
        <a:spcAft>
          <a:spcPct val="0"/>
        </a:spcAft>
        <a:defRPr sz="4000">
          <a:solidFill>
            <a:schemeClr val="tx2"/>
          </a:solidFill>
          <a:latin typeface="EurekaSans-Bold" pitchFamily="50" charset="0"/>
        </a:defRPr>
      </a:lvl4pPr>
      <a:lvl5pPr algn="ctr" rtl="0" eaLnBrk="0" fontAlgn="base" hangingPunct="0">
        <a:spcBef>
          <a:spcPct val="0"/>
        </a:spcBef>
        <a:spcAft>
          <a:spcPct val="0"/>
        </a:spcAft>
        <a:defRPr sz="4000">
          <a:solidFill>
            <a:schemeClr val="tx2"/>
          </a:solidFill>
          <a:latin typeface="EurekaSans-Bold" pitchFamily="50" charset="0"/>
        </a:defRPr>
      </a:lvl5pPr>
      <a:lvl6pPr marL="457200" algn="ctr" rtl="0" fontAlgn="base">
        <a:spcBef>
          <a:spcPct val="0"/>
        </a:spcBef>
        <a:spcAft>
          <a:spcPct val="0"/>
        </a:spcAft>
        <a:defRPr sz="4000">
          <a:solidFill>
            <a:schemeClr val="tx2"/>
          </a:solidFill>
          <a:latin typeface="EurekaSans-Bold" pitchFamily="50" charset="0"/>
        </a:defRPr>
      </a:lvl6pPr>
      <a:lvl7pPr marL="914400" algn="ctr" rtl="0" fontAlgn="base">
        <a:spcBef>
          <a:spcPct val="0"/>
        </a:spcBef>
        <a:spcAft>
          <a:spcPct val="0"/>
        </a:spcAft>
        <a:defRPr sz="4000">
          <a:solidFill>
            <a:schemeClr val="tx2"/>
          </a:solidFill>
          <a:latin typeface="EurekaSans-Bold" pitchFamily="50" charset="0"/>
        </a:defRPr>
      </a:lvl7pPr>
      <a:lvl8pPr marL="1371600" algn="ctr" rtl="0" fontAlgn="base">
        <a:spcBef>
          <a:spcPct val="0"/>
        </a:spcBef>
        <a:spcAft>
          <a:spcPct val="0"/>
        </a:spcAft>
        <a:defRPr sz="4000">
          <a:solidFill>
            <a:schemeClr val="tx2"/>
          </a:solidFill>
          <a:latin typeface="EurekaSans-Bold" pitchFamily="50" charset="0"/>
        </a:defRPr>
      </a:lvl8pPr>
      <a:lvl9pPr marL="1828800" algn="ctr" rtl="0" fontAlgn="base">
        <a:spcBef>
          <a:spcPct val="0"/>
        </a:spcBef>
        <a:spcAft>
          <a:spcPct val="0"/>
        </a:spcAft>
        <a:defRPr sz="4000">
          <a:solidFill>
            <a:schemeClr val="tx2"/>
          </a:solidFill>
          <a:latin typeface="EurekaSans-Bold" pitchFamily="5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mailto:ad_pacheco@salud.gob.mx"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mailto:ad_pacheco@yahoo.com.m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25" y="1928813"/>
            <a:ext cx="3175869" cy="2308324"/>
          </a:xfrm>
          <a:prstGeom prst="rect">
            <a:avLst/>
          </a:prstGeom>
          <a:noFill/>
        </p:spPr>
        <p:txBody>
          <a:bodyPr wrap="none">
            <a:spAutoFit/>
          </a:bodyPr>
          <a:lstStyle/>
          <a:p>
            <a:pPr>
              <a:defRPr/>
            </a:pPr>
            <a:r>
              <a:rPr lang="es-MX" sz="2400" b="1" dirty="0" smtClean="0">
                <a:effectLst>
                  <a:outerShdw blurRad="38100" dist="38100" dir="2700000" algn="tl">
                    <a:srgbClr val="000000">
                      <a:alpha val="43137"/>
                    </a:srgbClr>
                  </a:outerShdw>
                </a:effectLst>
              </a:rPr>
              <a:t>CUDI</a:t>
            </a:r>
            <a:endParaRPr lang="es-MX" sz="2400" b="1" dirty="0">
              <a:effectLst>
                <a:outerShdw blurRad="38100" dist="38100" dir="2700000" algn="tl">
                  <a:srgbClr val="000000">
                    <a:alpha val="43137"/>
                  </a:srgbClr>
                </a:outerShdw>
              </a:effectLst>
            </a:endParaRPr>
          </a:p>
          <a:p>
            <a:pPr>
              <a:defRPr/>
            </a:pPr>
            <a:endParaRPr lang="es-MX" sz="2400" b="1" dirty="0">
              <a:effectLst>
                <a:outerShdw blurRad="38100" dist="38100" dir="2700000" algn="tl">
                  <a:srgbClr val="000000">
                    <a:alpha val="43137"/>
                  </a:srgbClr>
                </a:outerShdw>
              </a:effectLst>
            </a:endParaRPr>
          </a:p>
          <a:p>
            <a:pPr>
              <a:defRPr/>
            </a:pPr>
            <a:r>
              <a:rPr lang="es-MX" sz="2400" b="1" dirty="0">
                <a:effectLst>
                  <a:outerShdw blurRad="38100" dist="38100" dir="2700000" algn="tl">
                    <a:srgbClr val="000000">
                      <a:alpha val="43137"/>
                    </a:srgbClr>
                  </a:outerShdw>
                </a:effectLst>
              </a:rPr>
              <a:t>TELEMEDICINA </a:t>
            </a:r>
            <a:endParaRPr lang="es-MX" sz="2400" b="1" dirty="0" smtClean="0">
              <a:effectLst>
                <a:outerShdw blurRad="38100" dist="38100" dir="2700000" algn="tl">
                  <a:srgbClr val="000000">
                    <a:alpha val="43137"/>
                  </a:srgbClr>
                </a:outerShdw>
              </a:effectLst>
            </a:endParaRPr>
          </a:p>
          <a:p>
            <a:pPr>
              <a:defRPr/>
            </a:pPr>
            <a:endParaRPr lang="es-MX" sz="2400" b="1" dirty="0">
              <a:effectLst>
                <a:outerShdw blurRad="38100" dist="38100" dir="2700000" algn="tl">
                  <a:srgbClr val="000000">
                    <a:alpha val="43137"/>
                  </a:srgbClr>
                </a:outerShdw>
              </a:effectLst>
            </a:endParaRPr>
          </a:p>
          <a:p>
            <a:pPr>
              <a:defRPr/>
            </a:pPr>
            <a:endParaRPr lang="es-MX" sz="2400" b="1" dirty="0">
              <a:effectLst>
                <a:outerShdw blurRad="38100" dist="38100" dir="2700000" algn="tl">
                  <a:srgbClr val="000000">
                    <a:alpha val="43137"/>
                  </a:srgbClr>
                </a:outerShdw>
              </a:effectLst>
            </a:endParaRPr>
          </a:p>
          <a:p>
            <a:pPr>
              <a:defRPr/>
            </a:pPr>
            <a:r>
              <a:rPr lang="es-MX" sz="2400" b="1" dirty="0" err="1" smtClean="0">
                <a:effectLst>
                  <a:outerShdw blurRad="38100" dist="38100" dir="2700000" algn="tl">
                    <a:srgbClr val="000000">
                      <a:alpha val="43137"/>
                    </a:srgbClr>
                  </a:outerShdw>
                </a:effectLst>
              </a:rPr>
              <a:t>Cholula</a:t>
            </a:r>
            <a:r>
              <a:rPr lang="es-MX" sz="2400" b="1" dirty="0" smtClean="0">
                <a:effectLst>
                  <a:outerShdw blurRad="38100" dist="38100" dir="2700000" algn="tl">
                    <a:srgbClr val="000000">
                      <a:alpha val="43137"/>
                    </a:srgbClr>
                  </a:outerShdw>
                </a:effectLst>
              </a:rPr>
              <a:t> Puebla 2009</a:t>
            </a:r>
            <a:endParaRPr lang="es-MX" sz="2400" b="1" dirty="0">
              <a:effectLst>
                <a:outerShdw blurRad="38100" dist="38100" dir="2700000" algn="tl">
                  <a:srgbClr val="000000">
                    <a:alpha val="43137"/>
                  </a:srgbClr>
                </a:outerShdw>
              </a:effectLst>
            </a:endParaRPr>
          </a:p>
        </p:txBody>
      </p:sp>
      <p:sp>
        <p:nvSpPr>
          <p:cNvPr id="17411" name="2 CuadroTexto"/>
          <p:cNvSpPr txBox="1">
            <a:spLocks noChangeArrowheads="1"/>
          </p:cNvSpPr>
          <p:nvPr/>
        </p:nvSpPr>
        <p:spPr bwMode="auto">
          <a:xfrm>
            <a:off x="4786313" y="4572000"/>
            <a:ext cx="3589337" cy="708025"/>
          </a:xfrm>
          <a:prstGeom prst="rect">
            <a:avLst/>
          </a:prstGeom>
          <a:noFill/>
          <a:ln w="9525">
            <a:noFill/>
            <a:miter lim="800000"/>
            <a:headEnd/>
            <a:tailEnd/>
          </a:ln>
        </p:spPr>
        <p:txBody>
          <a:bodyPr wrap="none">
            <a:spAutoFit/>
          </a:bodyPr>
          <a:lstStyle/>
          <a:p>
            <a:r>
              <a:rPr lang="es-MX"/>
              <a:t>Ing. Adrián Pacheco López</a:t>
            </a:r>
          </a:p>
          <a:p>
            <a:r>
              <a:rPr lang="es-MX"/>
              <a:t>Subdirección de Telemedicina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5 Imagen" descr="Copia de Logotipos Gobierno color.jpg"/>
          <p:cNvPicPr>
            <a:picLocks noChangeAspect="1"/>
          </p:cNvPicPr>
          <p:nvPr/>
        </p:nvPicPr>
        <p:blipFill>
          <a:blip r:embed="rId2"/>
          <a:srcRect/>
          <a:stretch>
            <a:fillRect/>
          </a:stretch>
        </p:blipFill>
        <p:spPr bwMode="auto">
          <a:xfrm>
            <a:off x="214282" y="857232"/>
            <a:ext cx="1071562" cy="1344612"/>
          </a:xfrm>
          <a:prstGeom prst="rect">
            <a:avLst/>
          </a:prstGeom>
          <a:noFill/>
          <a:ln w="9525">
            <a:noFill/>
            <a:miter lim="800000"/>
            <a:headEnd/>
            <a:tailEnd/>
          </a:ln>
        </p:spPr>
      </p:pic>
      <p:pic>
        <p:nvPicPr>
          <p:cNvPr id="6149" name="6 Imagen" descr="HITCOLOR1.jpg"/>
          <p:cNvPicPr>
            <a:picLocks noChangeAspect="1"/>
          </p:cNvPicPr>
          <p:nvPr/>
        </p:nvPicPr>
        <p:blipFill>
          <a:blip r:embed="rId3"/>
          <a:srcRect/>
          <a:stretch>
            <a:fillRect/>
          </a:stretch>
        </p:blipFill>
        <p:spPr bwMode="auto">
          <a:xfrm>
            <a:off x="5214942" y="928670"/>
            <a:ext cx="1025525" cy="1514475"/>
          </a:xfrm>
          <a:prstGeom prst="rect">
            <a:avLst/>
          </a:prstGeom>
          <a:noFill/>
          <a:ln w="9525">
            <a:noFill/>
            <a:miter lim="800000"/>
            <a:headEnd/>
            <a:tailEnd/>
          </a:ln>
        </p:spPr>
      </p:pic>
      <p:pic>
        <p:nvPicPr>
          <p:cNvPr id="6150" name="7 Imagen" descr="avanzamos en salud.jpg"/>
          <p:cNvPicPr>
            <a:picLocks noChangeAspect="1"/>
          </p:cNvPicPr>
          <p:nvPr/>
        </p:nvPicPr>
        <p:blipFill>
          <a:blip r:embed="rId4"/>
          <a:srcRect/>
          <a:stretch>
            <a:fillRect/>
          </a:stretch>
        </p:blipFill>
        <p:spPr bwMode="auto">
          <a:xfrm>
            <a:off x="1571604" y="1214422"/>
            <a:ext cx="3222625" cy="1084263"/>
          </a:xfrm>
          <a:prstGeom prst="rect">
            <a:avLst/>
          </a:prstGeom>
          <a:noFill/>
          <a:ln w="9525">
            <a:noFill/>
            <a:miter lim="800000"/>
            <a:headEnd/>
            <a:tailEnd/>
          </a:ln>
        </p:spPr>
      </p:pic>
      <p:sp>
        <p:nvSpPr>
          <p:cNvPr id="10" name="9 Rectángulo"/>
          <p:cNvSpPr/>
          <p:nvPr/>
        </p:nvSpPr>
        <p:spPr bwMode="auto">
          <a:xfrm>
            <a:off x="4071951" y="2612520"/>
            <a:ext cx="3868606" cy="353109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MX">
              <a:solidFill>
                <a:schemeClr val="tx1"/>
              </a:solidFill>
            </a:endParaRPr>
          </a:p>
        </p:txBody>
      </p:sp>
      <p:pic>
        <p:nvPicPr>
          <p:cNvPr id="12" name="1 Imagen" descr="Dibujo.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6000760" y="2643182"/>
            <a:ext cx="1912679" cy="3184528"/>
          </a:xfrm>
          <a:prstGeom prst="rect">
            <a:avLst/>
          </a:prstGeom>
          <a:noFill/>
          <a:ln w="9525">
            <a:noFill/>
            <a:miter lim="800000"/>
            <a:headEnd/>
            <a:tailEnd/>
          </a:ln>
        </p:spPr>
      </p:pic>
      <p:sp>
        <p:nvSpPr>
          <p:cNvPr id="13" name="5 CuadroTexto"/>
          <p:cNvSpPr txBox="1">
            <a:spLocks noChangeArrowheads="1"/>
          </p:cNvSpPr>
          <p:nvPr/>
        </p:nvSpPr>
        <p:spPr bwMode="auto">
          <a:xfrm>
            <a:off x="4572000" y="2643182"/>
            <a:ext cx="1722739" cy="646331"/>
          </a:xfrm>
          <a:prstGeom prst="rect">
            <a:avLst/>
          </a:prstGeom>
          <a:noFill/>
          <a:ln w="9525">
            <a:noFill/>
            <a:miter lim="800000"/>
            <a:headEnd/>
            <a:tailEnd/>
          </a:ln>
        </p:spPr>
        <p:txBody>
          <a:bodyPr wrap="square">
            <a:spAutoFit/>
          </a:bodyPr>
          <a:lstStyle/>
          <a:p>
            <a:r>
              <a:rPr lang="es-MX" sz="1200" b="1" dirty="0">
                <a:solidFill>
                  <a:srgbClr val="000000"/>
                </a:solidFill>
              </a:rPr>
              <a:t>Cd. Victoria:</a:t>
            </a:r>
          </a:p>
          <a:p>
            <a:r>
              <a:rPr lang="es-MX" sz="1200" b="1" dirty="0">
                <a:solidFill>
                  <a:srgbClr val="000000"/>
                </a:solidFill>
              </a:rPr>
              <a:t>Hospital Infantil</a:t>
            </a:r>
          </a:p>
          <a:p>
            <a:r>
              <a:rPr lang="es-MX" sz="1200" b="1" dirty="0">
                <a:solidFill>
                  <a:srgbClr val="000000"/>
                </a:solidFill>
              </a:rPr>
              <a:t>Hospital General</a:t>
            </a:r>
            <a:endParaRPr lang="es-MX" sz="1000" b="1" dirty="0">
              <a:solidFill>
                <a:srgbClr val="000000"/>
              </a:solidFill>
            </a:endParaRPr>
          </a:p>
        </p:txBody>
      </p:sp>
      <p:cxnSp>
        <p:nvCxnSpPr>
          <p:cNvPr id="14" name="13 Conector recto de flecha"/>
          <p:cNvCxnSpPr/>
          <p:nvPr/>
        </p:nvCxnSpPr>
        <p:spPr bwMode="auto">
          <a:xfrm rot="10800000" flipV="1">
            <a:off x="7072312" y="3428999"/>
            <a:ext cx="1071588" cy="642933"/>
          </a:xfrm>
          <a:prstGeom prst="straightConnector1">
            <a:avLst/>
          </a:prstGeom>
          <a:ln w="38100">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12 Conector recto de flecha"/>
          <p:cNvCxnSpPr>
            <a:cxnSpLocks noChangeShapeType="1"/>
          </p:cNvCxnSpPr>
          <p:nvPr/>
        </p:nvCxnSpPr>
        <p:spPr bwMode="auto">
          <a:xfrm flipV="1">
            <a:off x="5500694" y="4714884"/>
            <a:ext cx="1143000" cy="428639"/>
          </a:xfrm>
          <a:prstGeom prst="straightConnector1">
            <a:avLst/>
          </a:prstGeom>
          <a:noFill/>
          <a:ln w="44450" algn="ctr">
            <a:solidFill>
              <a:srgbClr val="FF0000"/>
            </a:solidFill>
            <a:round/>
            <a:headEnd/>
            <a:tailEnd type="arrow" w="med" len="med"/>
          </a:ln>
        </p:spPr>
      </p:cxnSp>
      <p:cxnSp>
        <p:nvCxnSpPr>
          <p:cNvPr id="16" name="14 Conector recto de flecha"/>
          <p:cNvCxnSpPr>
            <a:cxnSpLocks noChangeShapeType="1"/>
          </p:cNvCxnSpPr>
          <p:nvPr/>
        </p:nvCxnSpPr>
        <p:spPr bwMode="auto">
          <a:xfrm>
            <a:off x="5214942" y="3071810"/>
            <a:ext cx="1714502" cy="1071561"/>
          </a:xfrm>
          <a:prstGeom prst="straightConnector1">
            <a:avLst/>
          </a:prstGeom>
          <a:noFill/>
          <a:ln w="44450" algn="ctr">
            <a:solidFill>
              <a:srgbClr val="FF0000"/>
            </a:solidFill>
            <a:round/>
            <a:headEnd/>
            <a:tailEnd type="arrow" w="med" len="med"/>
          </a:ln>
        </p:spPr>
      </p:cxnSp>
      <p:sp>
        <p:nvSpPr>
          <p:cNvPr id="17" name="15 CuadroTexto"/>
          <p:cNvSpPr txBox="1">
            <a:spLocks noChangeArrowheads="1"/>
          </p:cNvSpPr>
          <p:nvPr/>
        </p:nvSpPr>
        <p:spPr bwMode="auto">
          <a:xfrm>
            <a:off x="4643438" y="4786322"/>
            <a:ext cx="1027598" cy="646331"/>
          </a:xfrm>
          <a:prstGeom prst="rect">
            <a:avLst/>
          </a:prstGeom>
          <a:noFill/>
          <a:ln w="9525">
            <a:noFill/>
            <a:miter lim="800000"/>
            <a:headEnd/>
            <a:tailEnd/>
          </a:ln>
        </p:spPr>
        <p:txBody>
          <a:bodyPr wrap="square">
            <a:spAutoFit/>
          </a:bodyPr>
          <a:lstStyle/>
          <a:p>
            <a:r>
              <a:rPr lang="es-MX" sz="1200" b="1" dirty="0" err="1">
                <a:solidFill>
                  <a:srgbClr val="000000"/>
                </a:solidFill>
              </a:rPr>
              <a:t>Jaumave</a:t>
            </a:r>
            <a:r>
              <a:rPr lang="es-MX" sz="1200" b="1" dirty="0">
                <a:solidFill>
                  <a:srgbClr val="000000"/>
                </a:solidFill>
              </a:rPr>
              <a:t>:</a:t>
            </a:r>
          </a:p>
          <a:p>
            <a:r>
              <a:rPr lang="es-MX" sz="1200" b="1" dirty="0">
                <a:solidFill>
                  <a:srgbClr val="000000"/>
                </a:solidFill>
              </a:rPr>
              <a:t>Hospital Integral</a:t>
            </a:r>
            <a:endParaRPr lang="es-MX" sz="1000" b="1" dirty="0">
              <a:solidFill>
                <a:srgbClr val="000000"/>
              </a:solidFill>
            </a:endParaRPr>
          </a:p>
        </p:txBody>
      </p:sp>
      <p:cxnSp>
        <p:nvCxnSpPr>
          <p:cNvPr id="18" name="18 Conector recto de flecha"/>
          <p:cNvCxnSpPr>
            <a:cxnSpLocks noChangeShapeType="1"/>
          </p:cNvCxnSpPr>
          <p:nvPr/>
        </p:nvCxnSpPr>
        <p:spPr bwMode="auto">
          <a:xfrm>
            <a:off x="7143768" y="4929198"/>
            <a:ext cx="1214446" cy="714380"/>
          </a:xfrm>
          <a:prstGeom prst="straightConnector1">
            <a:avLst/>
          </a:prstGeom>
          <a:noFill/>
          <a:ln w="44450" algn="ctr">
            <a:solidFill>
              <a:srgbClr val="FF0000"/>
            </a:solidFill>
            <a:round/>
            <a:headEnd/>
            <a:tailEnd type="arrow" w="med" len="med"/>
          </a:ln>
        </p:spPr>
      </p:cxnSp>
      <p:pic>
        <p:nvPicPr>
          <p:cNvPr id="11" name="10 Imagen" descr="URGENCIAS.jpg"/>
          <p:cNvPicPr>
            <a:picLocks noChangeAspect="1"/>
          </p:cNvPicPr>
          <p:nvPr/>
        </p:nvPicPr>
        <p:blipFill>
          <a:blip r:embed="rId6" cstate="print"/>
          <a:stretch>
            <a:fillRect/>
          </a:stretch>
        </p:blipFill>
        <p:spPr>
          <a:xfrm>
            <a:off x="0" y="2428868"/>
            <a:ext cx="5357818" cy="3102727"/>
          </a:xfrm>
          <a:prstGeom prst="ellipse">
            <a:avLst/>
          </a:prstGeom>
          <a:ln>
            <a:noFill/>
          </a:ln>
          <a:effectLst>
            <a:softEdge rad="112500"/>
          </a:effectLst>
        </p:spPr>
      </p:pic>
      <p:sp>
        <p:nvSpPr>
          <p:cNvPr id="31" name="8 CuadroTexto"/>
          <p:cNvSpPr txBox="1">
            <a:spLocks noChangeArrowheads="1"/>
          </p:cNvSpPr>
          <p:nvPr/>
        </p:nvSpPr>
        <p:spPr bwMode="auto">
          <a:xfrm>
            <a:off x="7572396" y="3000372"/>
            <a:ext cx="1428774" cy="461665"/>
          </a:xfrm>
          <a:prstGeom prst="rect">
            <a:avLst/>
          </a:prstGeom>
          <a:noFill/>
          <a:ln w="9525">
            <a:noFill/>
            <a:miter lim="800000"/>
            <a:headEnd/>
            <a:tailEnd/>
          </a:ln>
        </p:spPr>
        <p:txBody>
          <a:bodyPr wrap="square">
            <a:spAutoFit/>
          </a:bodyPr>
          <a:lstStyle/>
          <a:p>
            <a:r>
              <a:rPr lang="es-MX" sz="1200" b="1" dirty="0">
                <a:solidFill>
                  <a:srgbClr val="000000"/>
                </a:solidFill>
              </a:rPr>
              <a:t>San Fernando:</a:t>
            </a:r>
          </a:p>
          <a:p>
            <a:r>
              <a:rPr lang="es-MX" sz="1200" b="1" dirty="0">
                <a:solidFill>
                  <a:srgbClr val="000000"/>
                </a:solidFill>
              </a:rPr>
              <a:t>Hospital General</a:t>
            </a:r>
            <a:endParaRPr lang="es-MX" sz="1000" b="1" dirty="0">
              <a:solidFill>
                <a:srgbClr val="000000"/>
              </a:solidFill>
            </a:endParaRPr>
          </a:p>
        </p:txBody>
      </p:sp>
      <p:sp>
        <p:nvSpPr>
          <p:cNvPr id="32" name="16 CuadroTexto"/>
          <p:cNvSpPr txBox="1">
            <a:spLocks noChangeArrowheads="1"/>
          </p:cNvSpPr>
          <p:nvPr/>
        </p:nvSpPr>
        <p:spPr bwMode="auto">
          <a:xfrm>
            <a:off x="7786710" y="5715016"/>
            <a:ext cx="1357290" cy="430887"/>
          </a:xfrm>
          <a:prstGeom prst="rect">
            <a:avLst/>
          </a:prstGeom>
          <a:noFill/>
          <a:ln w="9525">
            <a:noFill/>
            <a:miter lim="800000"/>
            <a:headEnd/>
            <a:tailEnd/>
          </a:ln>
        </p:spPr>
        <p:txBody>
          <a:bodyPr wrap="square">
            <a:spAutoFit/>
          </a:bodyPr>
          <a:lstStyle/>
          <a:p>
            <a:r>
              <a:rPr lang="es-MX" sz="1100" b="1" dirty="0">
                <a:solidFill>
                  <a:srgbClr val="000000"/>
                </a:solidFill>
              </a:rPr>
              <a:t>Mante:</a:t>
            </a:r>
          </a:p>
          <a:p>
            <a:r>
              <a:rPr lang="es-MX" sz="1100" b="1" dirty="0">
                <a:solidFill>
                  <a:srgbClr val="000000"/>
                </a:solidFill>
              </a:rPr>
              <a:t>Hospital General</a:t>
            </a:r>
            <a:endParaRPr lang="es-MX" sz="900"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0771"/>
          <p:cNvPicPr>
            <a:picLocks noChangeAspect="1" noChangeArrowheads="1"/>
          </p:cNvPicPr>
          <p:nvPr/>
        </p:nvPicPr>
        <p:blipFill>
          <a:blip r:embed="rId2"/>
          <a:srcRect r="48021"/>
          <a:stretch>
            <a:fillRect/>
          </a:stretch>
        </p:blipFill>
        <p:spPr bwMode="auto">
          <a:xfrm>
            <a:off x="357158" y="2000240"/>
            <a:ext cx="2879743" cy="4156069"/>
          </a:xfrm>
          <a:prstGeom prst="rect">
            <a:avLst/>
          </a:prstGeom>
          <a:noFill/>
          <a:ln w="9525">
            <a:noFill/>
            <a:miter lim="800000"/>
            <a:headEnd/>
            <a:tailEnd/>
          </a:ln>
        </p:spPr>
      </p:pic>
      <p:pic>
        <p:nvPicPr>
          <p:cNvPr id="9219" name="Picture 5" descr="DSC00069"/>
          <p:cNvPicPr>
            <a:picLocks noChangeAspect="1" noChangeArrowheads="1"/>
          </p:cNvPicPr>
          <p:nvPr/>
        </p:nvPicPr>
        <p:blipFill>
          <a:blip r:embed="rId3"/>
          <a:srcRect/>
          <a:stretch>
            <a:fillRect/>
          </a:stretch>
        </p:blipFill>
        <p:spPr bwMode="auto">
          <a:xfrm>
            <a:off x="3500430" y="2071678"/>
            <a:ext cx="4646637" cy="4079053"/>
          </a:xfrm>
          <a:prstGeom prst="rect">
            <a:avLst/>
          </a:prstGeom>
          <a:noFill/>
          <a:ln w="9525">
            <a:noFill/>
            <a:miter lim="800000"/>
            <a:headEnd/>
            <a:tailEnd/>
          </a:ln>
        </p:spPr>
      </p:pic>
      <p:pic>
        <p:nvPicPr>
          <p:cNvPr id="4" name="7 Imagen" descr="avanzamos en salud.jpg"/>
          <p:cNvPicPr>
            <a:picLocks noChangeAspect="1"/>
          </p:cNvPicPr>
          <p:nvPr/>
        </p:nvPicPr>
        <p:blipFill>
          <a:blip r:embed="rId4"/>
          <a:srcRect/>
          <a:stretch>
            <a:fillRect/>
          </a:stretch>
        </p:blipFill>
        <p:spPr bwMode="auto">
          <a:xfrm>
            <a:off x="2500298" y="857232"/>
            <a:ext cx="3222625" cy="108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0" y="0"/>
            <a:ext cx="1355725" cy="1381125"/>
          </a:xfrm>
          <a:prstGeom prst="rect">
            <a:avLst/>
          </a:prstGeom>
          <a:noFill/>
          <a:ln w="9525">
            <a:noFill/>
            <a:round/>
            <a:headEnd/>
            <a:tailEnd/>
          </a:ln>
          <a:effectLst/>
        </p:spPr>
      </p:pic>
      <p:sp>
        <p:nvSpPr>
          <p:cNvPr id="41987" name="Text Box 3"/>
          <p:cNvSpPr txBox="1">
            <a:spLocks noChangeArrowheads="1"/>
          </p:cNvSpPr>
          <p:nvPr/>
        </p:nvSpPr>
        <p:spPr bwMode="auto">
          <a:xfrm>
            <a:off x="214313" y="1571625"/>
            <a:ext cx="3359150" cy="703263"/>
          </a:xfrm>
          <a:prstGeom prst="rect">
            <a:avLst/>
          </a:prstGeom>
          <a:noFill/>
          <a:ln w="9525">
            <a:noFill/>
            <a:round/>
            <a:headEnd/>
            <a:tailEnd/>
          </a:ln>
          <a:effectLst/>
        </p:spPr>
        <p:txBody>
          <a:bodyPr lIns="90000" tIns="46800" rIns="90000" bIns="46800" anchor="ctr"/>
          <a:lstStyle/>
          <a:p>
            <a:pPr algn="ctr">
              <a:buClr>
                <a:srgbClr val="984807"/>
              </a:buClr>
              <a:buSzPct val="45000"/>
              <a:buFont typeface="Calibr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84807"/>
                </a:solidFill>
                <a:latin typeface="Calibri" pitchFamily="32" charset="0"/>
              </a:rPr>
              <a:t>COMPROMISO</a:t>
            </a:r>
          </a:p>
        </p:txBody>
      </p:sp>
      <p:pic>
        <p:nvPicPr>
          <p:cNvPr id="41988" name="Picture 4"/>
          <p:cNvPicPr>
            <a:picLocks noChangeAspect="1" noChangeArrowheads="1"/>
          </p:cNvPicPr>
          <p:nvPr/>
        </p:nvPicPr>
        <p:blipFill>
          <a:blip r:embed="rId4"/>
          <a:srcRect/>
          <a:stretch>
            <a:fillRect/>
          </a:stretch>
        </p:blipFill>
        <p:spPr bwMode="auto">
          <a:xfrm>
            <a:off x="565150" y="1900238"/>
            <a:ext cx="8223250" cy="4718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5519738" y="1803400"/>
            <a:ext cx="2481262" cy="1725613"/>
          </a:xfrm>
          <a:prstGeom prst="rect">
            <a:avLst/>
          </a:prstGeom>
          <a:noFill/>
          <a:ln w="9525">
            <a:noFill/>
            <a:round/>
            <a:headEnd/>
            <a:tailEnd/>
          </a:ln>
          <a:effectLst/>
        </p:spPr>
      </p:pic>
      <p:pic>
        <p:nvPicPr>
          <p:cNvPr id="44034" name="Picture 2"/>
          <p:cNvPicPr>
            <a:picLocks noChangeAspect="1" noChangeArrowheads="1"/>
          </p:cNvPicPr>
          <p:nvPr/>
        </p:nvPicPr>
        <p:blipFill>
          <a:blip r:embed="rId4"/>
          <a:srcRect/>
          <a:stretch>
            <a:fillRect/>
          </a:stretch>
        </p:blipFill>
        <p:spPr bwMode="auto">
          <a:xfrm>
            <a:off x="5519738" y="3697288"/>
            <a:ext cx="2481262" cy="2025650"/>
          </a:xfrm>
          <a:prstGeom prst="rect">
            <a:avLst/>
          </a:prstGeom>
          <a:noFill/>
          <a:ln w="9525">
            <a:noFill/>
            <a:round/>
            <a:headEnd/>
            <a:tailEnd/>
          </a:ln>
          <a:effectLst/>
        </p:spPr>
      </p:pic>
      <p:sp>
        <p:nvSpPr>
          <p:cNvPr id="44035" name="Text Box 3"/>
          <p:cNvSpPr txBox="1">
            <a:spLocks noChangeArrowheads="1"/>
          </p:cNvSpPr>
          <p:nvPr/>
        </p:nvSpPr>
        <p:spPr bwMode="auto">
          <a:xfrm>
            <a:off x="414338" y="1000107"/>
            <a:ext cx="7466012" cy="5289567"/>
          </a:xfrm>
          <a:prstGeom prst="rect">
            <a:avLst/>
          </a:prstGeom>
          <a:noFill/>
          <a:ln w="9525">
            <a:noFill/>
            <a:round/>
            <a:headEnd/>
            <a:tailEnd/>
          </a:ln>
          <a:effectLst/>
        </p:spPr>
        <p:txBody>
          <a:bodyPr lIns="90000" tIns="46800" rIns="90000" bIns="46800"/>
          <a:lstStyle/>
          <a:p>
            <a:pPr marL="336550" indent="-336550">
              <a:spcBef>
                <a:spcPts val="450"/>
              </a:spcBef>
              <a:buClr>
                <a:srgbClr val="FFFFFF"/>
              </a:buClr>
              <a:buSzPct val="45000"/>
              <a:buFont typeface="Franklin Gothic Demi"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Afectividad</a:t>
            </a:r>
            <a:r>
              <a:rPr lang="en-GB" sz="1800" dirty="0">
                <a:solidFill>
                  <a:srgbClr val="000000"/>
                </a:solidFill>
                <a:latin typeface="Franklin Gothic Demi" pitchFamily="32" charset="0"/>
                <a:cs typeface="Arial Unicode MS" charset="0"/>
              </a:rPr>
              <a:t>”</a:t>
            </a: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600" dirty="0" err="1">
                <a:solidFill>
                  <a:srgbClr val="000000"/>
                </a:solidFill>
                <a:latin typeface="Franklin Gothic Demi" pitchFamily="32" charset="0"/>
                <a:cs typeface="Arial Unicode MS" charset="0"/>
              </a:rPr>
              <a:t>Organiza</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Instituto</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Nacional</a:t>
            </a:r>
            <a:r>
              <a:rPr lang="en-GB" sz="1600" dirty="0">
                <a:solidFill>
                  <a:srgbClr val="000000"/>
                </a:solidFill>
                <a:latin typeface="Franklin Gothic Demi" pitchFamily="32" charset="0"/>
                <a:cs typeface="Arial Unicode MS" charset="0"/>
              </a:rPr>
              <a:t> de </a:t>
            </a:r>
            <a:r>
              <a:rPr lang="en-GB" sz="1600" dirty="0" err="1">
                <a:solidFill>
                  <a:srgbClr val="000000"/>
                </a:solidFill>
                <a:latin typeface="Franklin Gothic Demi" pitchFamily="32" charset="0"/>
                <a:cs typeface="Arial Unicode MS" charset="0"/>
              </a:rPr>
              <a:t>Neurología</a:t>
            </a:r>
            <a:r>
              <a:rPr lang="en-GB" sz="1600" dirty="0">
                <a:solidFill>
                  <a:srgbClr val="000000"/>
                </a:solidFill>
                <a:latin typeface="Franklin Gothic Demi" pitchFamily="32" charset="0"/>
                <a:cs typeface="Arial Unicode MS" charset="0"/>
              </a:rPr>
              <a:t> y </a:t>
            </a:r>
            <a:r>
              <a:rPr lang="en-GB" sz="1600" dirty="0" err="1">
                <a:solidFill>
                  <a:srgbClr val="000000"/>
                </a:solidFill>
                <a:latin typeface="Franklin Gothic Demi" pitchFamily="32" charset="0"/>
                <a:cs typeface="Arial Unicode MS" charset="0"/>
              </a:rPr>
              <a:t>Neurocirugía</a:t>
            </a: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000000"/>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800" dirty="0">
                <a:solidFill>
                  <a:srgbClr val="000000"/>
                </a:solidFill>
                <a:latin typeface="Franklin Gothic Demi" pitchFamily="32" charset="0"/>
                <a:cs typeface="Arial Unicode MS" charset="0"/>
              </a:rPr>
              <a:t>“</a:t>
            </a:r>
            <a:r>
              <a:rPr lang="en-GB" sz="1800" dirty="0" err="1">
                <a:solidFill>
                  <a:srgbClr val="000000"/>
                </a:solidFill>
                <a:latin typeface="Franklin Gothic Demi" pitchFamily="32" charset="0"/>
                <a:cs typeface="Arial Unicode MS" charset="0"/>
              </a:rPr>
              <a:t>Examen</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Neurológico</a:t>
            </a:r>
            <a:r>
              <a:rPr lang="en-GB" sz="1800" dirty="0">
                <a:solidFill>
                  <a:srgbClr val="000000"/>
                </a:solidFill>
                <a:latin typeface="Franklin Gothic Demi" pitchFamily="32" charset="0"/>
                <a:cs typeface="Arial Unicode MS" charset="0"/>
              </a:rPr>
              <a:t> general”</a:t>
            </a: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600" dirty="0" err="1">
                <a:solidFill>
                  <a:srgbClr val="000000"/>
                </a:solidFill>
                <a:latin typeface="Franklin Gothic Demi" pitchFamily="32" charset="0"/>
                <a:cs typeface="Arial Unicode MS" charset="0"/>
              </a:rPr>
              <a:t>Organiza</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Instituto</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Nacional</a:t>
            </a:r>
            <a:r>
              <a:rPr lang="en-GB" sz="1600" dirty="0">
                <a:solidFill>
                  <a:srgbClr val="000000"/>
                </a:solidFill>
                <a:latin typeface="Franklin Gothic Demi" pitchFamily="32" charset="0"/>
                <a:cs typeface="Arial Unicode MS" charset="0"/>
              </a:rPr>
              <a:t> de </a:t>
            </a:r>
            <a:r>
              <a:rPr lang="en-GB" sz="1600" dirty="0" err="1">
                <a:solidFill>
                  <a:srgbClr val="000000"/>
                </a:solidFill>
                <a:latin typeface="Franklin Gothic Demi" pitchFamily="32" charset="0"/>
                <a:cs typeface="Arial Unicode MS" charset="0"/>
              </a:rPr>
              <a:t>Neurología</a:t>
            </a:r>
            <a:r>
              <a:rPr lang="en-GB" sz="1600" dirty="0">
                <a:solidFill>
                  <a:srgbClr val="000000"/>
                </a:solidFill>
                <a:latin typeface="Franklin Gothic Demi" pitchFamily="32" charset="0"/>
                <a:cs typeface="Arial Unicode MS" charset="0"/>
              </a:rPr>
              <a:t> y </a:t>
            </a:r>
            <a:r>
              <a:rPr lang="en-GB" sz="1600" dirty="0" err="1">
                <a:solidFill>
                  <a:srgbClr val="000000"/>
                </a:solidFill>
                <a:latin typeface="Franklin Gothic Demi" pitchFamily="32" charset="0"/>
                <a:cs typeface="Arial Unicode MS" charset="0"/>
              </a:rPr>
              <a:t>Neurocirugía</a:t>
            </a: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000000"/>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800" dirty="0">
                <a:solidFill>
                  <a:srgbClr val="000000"/>
                </a:solidFill>
                <a:latin typeface="Franklin Gothic Demi" pitchFamily="32" charset="0"/>
                <a:cs typeface="Arial Unicode MS" charset="0"/>
              </a:rPr>
              <a:t>"</a:t>
            </a:r>
            <a:r>
              <a:rPr lang="en-GB" sz="1800" dirty="0" err="1">
                <a:solidFill>
                  <a:srgbClr val="000000"/>
                </a:solidFill>
                <a:latin typeface="Franklin Gothic Demi" pitchFamily="32" charset="0"/>
                <a:cs typeface="Arial Unicode MS" charset="0"/>
              </a:rPr>
              <a:t>Liderazgo</a:t>
            </a:r>
            <a:r>
              <a:rPr lang="en-GB" sz="1800" dirty="0">
                <a:solidFill>
                  <a:srgbClr val="000000"/>
                </a:solidFill>
                <a:latin typeface="Franklin Gothic Demi" pitchFamily="32" charset="0"/>
                <a:cs typeface="Arial Unicode MS" charset="0"/>
              </a:rPr>
              <a:t> en los </a:t>
            </a:r>
            <a:r>
              <a:rPr lang="en-GB" sz="1800" dirty="0" err="1">
                <a:solidFill>
                  <a:srgbClr val="000000"/>
                </a:solidFill>
                <a:latin typeface="Franklin Gothic Demi" pitchFamily="32" charset="0"/>
                <a:cs typeface="Arial Unicode MS" charset="0"/>
              </a:rPr>
              <a:t>servicios</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para</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una</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mejor</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salud</a:t>
            </a:r>
            <a:r>
              <a:rPr lang="en-GB" sz="1800" dirty="0">
                <a:solidFill>
                  <a:srgbClr val="000000"/>
                </a:solidFill>
                <a:latin typeface="Franklin Gothic Demi" pitchFamily="32" charset="0"/>
                <a:cs typeface="Arial Unicode MS" charset="0"/>
              </a:rPr>
              <a:t>"</a:t>
            </a: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600" dirty="0" err="1">
                <a:solidFill>
                  <a:srgbClr val="000000"/>
                </a:solidFill>
                <a:latin typeface="Franklin Gothic Demi" pitchFamily="32" charset="0"/>
                <a:cs typeface="Arial Unicode MS" charset="0"/>
              </a:rPr>
              <a:t>Organiza</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Instituto</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Nacional</a:t>
            </a:r>
            <a:r>
              <a:rPr lang="en-GB" sz="1600" dirty="0">
                <a:solidFill>
                  <a:srgbClr val="000000"/>
                </a:solidFill>
                <a:latin typeface="Franklin Gothic Demi" pitchFamily="32" charset="0"/>
                <a:cs typeface="Arial Unicode MS" charset="0"/>
              </a:rPr>
              <a:t> de </a:t>
            </a:r>
            <a:r>
              <a:rPr lang="en-GB" sz="1600" dirty="0" err="1">
                <a:solidFill>
                  <a:srgbClr val="000000"/>
                </a:solidFill>
                <a:latin typeface="Franklin Gothic Demi" pitchFamily="32" charset="0"/>
                <a:cs typeface="Arial Unicode MS" charset="0"/>
              </a:rPr>
              <a:t>Salud</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Pública</a:t>
            </a: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000000"/>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800" dirty="0">
                <a:solidFill>
                  <a:srgbClr val="000000"/>
                </a:solidFill>
                <a:latin typeface="Franklin Gothic Demi" pitchFamily="32" charset="0"/>
                <a:cs typeface="Arial Unicode MS" charset="0"/>
              </a:rPr>
              <a:t>“</a:t>
            </a:r>
            <a:r>
              <a:rPr lang="en-GB" sz="1800" dirty="0" err="1">
                <a:solidFill>
                  <a:srgbClr val="000000"/>
                </a:solidFill>
                <a:latin typeface="Franklin Gothic Demi" pitchFamily="32" charset="0"/>
                <a:cs typeface="Arial Unicode MS" charset="0"/>
              </a:rPr>
              <a:t>Trastornos</a:t>
            </a:r>
            <a:r>
              <a:rPr lang="en-GB" sz="1800" dirty="0">
                <a:solidFill>
                  <a:srgbClr val="000000"/>
                </a:solidFill>
                <a:latin typeface="Franklin Gothic Demi" pitchFamily="32" charset="0"/>
                <a:cs typeface="Arial Unicode MS" charset="0"/>
              </a:rPr>
              <a:t> de la </a:t>
            </a:r>
            <a:r>
              <a:rPr lang="en-GB" sz="1800" dirty="0" err="1">
                <a:solidFill>
                  <a:srgbClr val="000000"/>
                </a:solidFill>
                <a:latin typeface="Franklin Gothic Demi" pitchFamily="32" charset="0"/>
                <a:cs typeface="Arial Unicode MS" charset="0"/>
              </a:rPr>
              <a:t>Conducta</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Alimentaría</a:t>
            </a:r>
            <a:r>
              <a:rPr lang="en-GB" sz="1800" dirty="0">
                <a:solidFill>
                  <a:srgbClr val="000000"/>
                </a:solidFill>
                <a:latin typeface="Franklin Gothic Demi" pitchFamily="32" charset="0"/>
                <a:cs typeface="Arial Unicode MS" charset="0"/>
              </a:rPr>
              <a:t>”</a:t>
            </a: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600" dirty="0" err="1">
                <a:solidFill>
                  <a:srgbClr val="000000"/>
                </a:solidFill>
                <a:latin typeface="Franklin Gothic Demi" pitchFamily="32" charset="0"/>
                <a:cs typeface="Arial Unicode MS" charset="0"/>
              </a:rPr>
              <a:t>Organiza</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Instituto</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Nacional</a:t>
            </a:r>
            <a:r>
              <a:rPr lang="en-GB" sz="1600" dirty="0">
                <a:solidFill>
                  <a:srgbClr val="000000"/>
                </a:solidFill>
                <a:latin typeface="Franklin Gothic Demi" pitchFamily="32" charset="0"/>
                <a:cs typeface="Arial Unicode MS" charset="0"/>
              </a:rPr>
              <a:t> de </a:t>
            </a:r>
            <a:r>
              <a:rPr lang="en-GB" sz="1600" dirty="0" err="1">
                <a:solidFill>
                  <a:srgbClr val="000000"/>
                </a:solidFill>
                <a:latin typeface="Franklin Gothic Demi" pitchFamily="32" charset="0"/>
                <a:cs typeface="Arial Unicode MS" charset="0"/>
              </a:rPr>
              <a:t>Psiquiatría</a:t>
            </a: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000000"/>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Sistema</a:t>
            </a:r>
            <a:r>
              <a:rPr lang="en-GB" sz="1800" dirty="0">
                <a:solidFill>
                  <a:srgbClr val="000000"/>
                </a:solidFill>
                <a:latin typeface="Franklin Gothic Demi" pitchFamily="32" charset="0"/>
                <a:cs typeface="Arial Unicode MS" charset="0"/>
              </a:rPr>
              <a:t> de Base de </a:t>
            </a:r>
            <a:r>
              <a:rPr lang="en-GB" sz="1800" dirty="0" err="1">
                <a:solidFill>
                  <a:srgbClr val="000000"/>
                </a:solidFill>
                <a:latin typeface="Franklin Gothic Demi" pitchFamily="32" charset="0"/>
                <a:cs typeface="Arial Unicode MS" charset="0"/>
              </a:rPr>
              <a:t>Datos</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para</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uso</a:t>
            </a:r>
            <a:r>
              <a:rPr lang="en-GB" sz="1800" dirty="0">
                <a:solidFill>
                  <a:srgbClr val="000000"/>
                </a:solidFill>
                <a:latin typeface="Franklin Gothic Demi" pitchFamily="32" charset="0"/>
                <a:cs typeface="Arial Unicode MS" charset="0"/>
              </a:rPr>
              <a:t> </a:t>
            </a:r>
            <a:r>
              <a:rPr lang="en-GB" sz="1800" dirty="0" err="1">
                <a:solidFill>
                  <a:srgbClr val="000000"/>
                </a:solidFill>
                <a:latin typeface="Franklin Gothic Demi" pitchFamily="32" charset="0"/>
                <a:cs typeface="Arial Unicode MS" charset="0"/>
              </a:rPr>
              <a:t>clínico</a:t>
            </a:r>
            <a:r>
              <a:rPr lang="en-GB" sz="1800" dirty="0">
                <a:solidFill>
                  <a:srgbClr val="000000"/>
                </a:solidFill>
                <a:latin typeface="Franklin Gothic Demi" pitchFamily="32" charset="0"/>
                <a:cs typeface="Arial Unicode MS" charset="0"/>
              </a:rPr>
              <a:t>”</a:t>
            </a: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1600" dirty="0" err="1">
                <a:solidFill>
                  <a:srgbClr val="000000"/>
                </a:solidFill>
                <a:latin typeface="Franklin Gothic Demi" pitchFamily="32" charset="0"/>
                <a:cs typeface="Arial Unicode MS" charset="0"/>
              </a:rPr>
              <a:t>Organiza</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Comisión</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Nacional</a:t>
            </a:r>
            <a:r>
              <a:rPr lang="en-GB" sz="1600" dirty="0">
                <a:solidFill>
                  <a:srgbClr val="000000"/>
                </a:solidFill>
                <a:latin typeface="Franklin Gothic Demi" pitchFamily="32" charset="0"/>
                <a:cs typeface="Arial Unicode MS" charset="0"/>
              </a:rPr>
              <a:t> de </a:t>
            </a:r>
            <a:r>
              <a:rPr lang="en-GB" sz="1600" dirty="0" err="1">
                <a:solidFill>
                  <a:srgbClr val="000000"/>
                </a:solidFill>
                <a:latin typeface="Franklin Gothic Demi" pitchFamily="32" charset="0"/>
                <a:cs typeface="Arial Unicode MS" charset="0"/>
              </a:rPr>
              <a:t>Arbitraje</a:t>
            </a:r>
            <a:r>
              <a:rPr lang="en-GB" sz="1600" dirty="0">
                <a:solidFill>
                  <a:srgbClr val="000000"/>
                </a:solidFill>
                <a:latin typeface="Franklin Gothic Demi" pitchFamily="32" charset="0"/>
                <a:cs typeface="Arial Unicode MS" charset="0"/>
              </a:rPr>
              <a:t> </a:t>
            </a:r>
            <a:r>
              <a:rPr lang="en-GB" sz="1600" dirty="0" err="1">
                <a:solidFill>
                  <a:srgbClr val="000000"/>
                </a:solidFill>
                <a:latin typeface="Franklin Gothic Demi" pitchFamily="32" charset="0"/>
                <a:cs typeface="Arial Unicode MS" charset="0"/>
              </a:rPr>
              <a:t>Médico</a:t>
            </a: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000000"/>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FFFFFF"/>
              </a:solidFill>
              <a:latin typeface="Franklin Gothic Demi" pitchFamily="32" charset="0"/>
              <a:cs typeface="Arial Unicode MS" charset="0"/>
            </a:endParaRPr>
          </a:p>
          <a:p>
            <a:pPr marL="736600" lvl="1" indent="-27940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FFFFFF"/>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800" dirty="0">
              <a:solidFill>
                <a:srgbClr val="FFFFFF"/>
              </a:solidFill>
              <a:latin typeface="Franklin Gothic Demi" pitchFamily="32" charset="0"/>
              <a:cs typeface="Arial Unicode MS" charset="0"/>
            </a:endParaRPr>
          </a:p>
          <a:p>
            <a:pPr marL="336550" indent="-336550" hangingPunct="0">
              <a:spcBef>
                <a:spcPts val="45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800" dirty="0">
              <a:solidFill>
                <a:srgbClr val="FFFFFF"/>
              </a:solidFill>
              <a:latin typeface="Franklin Gothic Demi" pitchFamily="32" charset="0"/>
              <a:cs typeface="Arial Unicode MS" charset="0"/>
            </a:endParaRPr>
          </a:p>
          <a:p>
            <a:pPr marL="336550" indent="-33655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FFFFFF"/>
              </a:solidFill>
              <a:latin typeface="Franklin Gothic Demi" pitchFamily="32" charset="0"/>
              <a:cs typeface="Arial Unicode MS" charset="0"/>
            </a:endParaRPr>
          </a:p>
          <a:p>
            <a:pPr marL="336550" indent="-336550" hangingPunct="0">
              <a:spcBef>
                <a:spcPts val="400"/>
              </a:spcBef>
              <a:buClr>
                <a:srgbClr val="FFFFFF"/>
              </a:buClr>
              <a:buSzPct val="45000"/>
              <a:buFont typeface="Franklin Gothic Demi" pitchFamily="32"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1600" dirty="0">
              <a:solidFill>
                <a:srgbClr val="FFFFFF"/>
              </a:solidFill>
              <a:latin typeface="Franklin Gothic Demi" pitchFamily="32" charset="0"/>
              <a:cs typeface="Arial Unicode MS" charset="0"/>
            </a:endParaRPr>
          </a:p>
        </p:txBody>
      </p:sp>
      <p:sp>
        <p:nvSpPr>
          <p:cNvPr id="44036" name="Text Box 4"/>
          <p:cNvSpPr txBox="1">
            <a:spLocks noChangeArrowheads="1"/>
          </p:cNvSpPr>
          <p:nvPr/>
        </p:nvSpPr>
        <p:spPr bwMode="auto">
          <a:xfrm>
            <a:off x="3786183" y="488950"/>
            <a:ext cx="4705356" cy="576263"/>
          </a:xfrm>
          <a:prstGeom prst="rect">
            <a:avLst/>
          </a:prstGeom>
          <a:noFill/>
          <a:ln w="9525">
            <a:noFill/>
            <a:round/>
            <a:headEnd/>
            <a:tailEnd/>
          </a:ln>
          <a:effectLst/>
        </p:spPr>
        <p:txBody>
          <a:bodyPr lIns="0" tIns="0" rIns="0" bIns="0" anchor="ctr"/>
          <a:lstStyle/>
          <a:p>
            <a:pPr algn="r">
              <a:lnSpc>
                <a:spcPct val="105000"/>
              </a:lnSpc>
              <a:buClr>
                <a:srgbClr val="FFFFFF"/>
              </a:buClr>
              <a:buSzPct val="45000"/>
              <a:buFont typeface="Franklin Gothic Dem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000000"/>
                </a:solidFill>
                <a:latin typeface="Franklin Gothic Demi" pitchFamily="32" charset="0"/>
                <a:cs typeface="Arial Unicode MS" charset="0"/>
              </a:rPr>
              <a:t>Tele-</a:t>
            </a:r>
            <a:r>
              <a:rPr lang="en-GB" sz="4400" b="1" dirty="0" err="1">
                <a:solidFill>
                  <a:srgbClr val="000000"/>
                </a:solidFill>
                <a:latin typeface="Franklin Gothic Demi" pitchFamily="32" charset="0"/>
                <a:cs typeface="Arial Unicode MS" charset="0"/>
              </a:rPr>
              <a:t>educación</a:t>
            </a:r>
            <a:endParaRPr lang="en-GB" sz="4400" b="1" dirty="0">
              <a:solidFill>
                <a:srgbClr val="000000"/>
              </a:solidFill>
              <a:latin typeface="Franklin Gothic Demi" pitchFamily="32" charset="0"/>
              <a:cs typeface="Arial Unicode MS" charset="0"/>
            </a:endParaRPr>
          </a:p>
        </p:txBody>
      </p:sp>
      <p:sp>
        <p:nvSpPr>
          <p:cNvPr id="44037" name="Rectangle 5"/>
          <p:cNvSpPr>
            <a:spLocks noChangeArrowheads="1"/>
          </p:cNvSpPr>
          <p:nvPr/>
        </p:nvSpPr>
        <p:spPr bwMode="auto">
          <a:xfrm>
            <a:off x="4786313" y="6021388"/>
            <a:ext cx="3467100" cy="369887"/>
          </a:xfrm>
          <a:prstGeom prst="rect">
            <a:avLst/>
          </a:prstGeom>
          <a:noFill/>
          <a:ln w="9525">
            <a:noFill/>
            <a:round/>
            <a:headEnd/>
            <a:tailEnd/>
          </a:ln>
          <a:effectLst/>
        </p:spPr>
        <p:txBody>
          <a:bodyPr wrap="none"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00"/>
                </a:solidFill>
                <a:effectLst>
                  <a:outerShdw blurRad="38100" dist="38100" dir="2700000" algn="tl">
                    <a:srgbClr val="C0C0C0"/>
                  </a:outerShdw>
                </a:effectLst>
              </a:rPr>
              <a:t>Servicios de Salud de Campeche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srcRect/>
          <a:stretch>
            <a:fillRect/>
          </a:stretch>
        </p:blipFill>
        <p:spPr bwMode="auto">
          <a:xfrm>
            <a:off x="522288" y="474663"/>
            <a:ext cx="8294687" cy="6219825"/>
          </a:xfrm>
          <a:prstGeom prst="rect">
            <a:avLst/>
          </a:prstGeom>
          <a:noFill/>
          <a:ln w="9525">
            <a:noFill/>
            <a:round/>
            <a:headEnd/>
            <a:tailEnd/>
          </a:ln>
          <a:effectLst/>
        </p:spPr>
      </p:pic>
      <p:sp>
        <p:nvSpPr>
          <p:cNvPr id="45058" name="WordArt 2"/>
          <p:cNvSpPr>
            <a:spLocks noChangeArrowheads="1" noChangeShapeType="1" noTextEdit="1"/>
          </p:cNvSpPr>
          <p:nvPr/>
        </p:nvSpPr>
        <p:spPr bwMode="auto">
          <a:xfrm>
            <a:off x="6954838" y="1495425"/>
            <a:ext cx="1862137" cy="130175"/>
          </a:xfrm>
          <a:prstGeom prst="rect">
            <a:avLst/>
          </a:prstGeom>
        </p:spPr>
        <p:txBody>
          <a:bodyPr wrap="none" fromWordArt="1">
            <a:prstTxWarp prst="textPlain">
              <a:avLst>
                <a:gd name="adj" fmla="val 50000"/>
              </a:avLst>
            </a:prstTxWarp>
          </a:bodyPr>
          <a:lstStyle/>
          <a:p>
            <a:pPr algn="ctr"/>
            <a:r>
              <a:rPr lang="es-ES" sz="3600" kern="10">
                <a:ln w="9360">
                  <a:solidFill>
                    <a:srgbClr val="000000"/>
                  </a:solidFill>
                  <a:miter lim="800000"/>
                  <a:headEnd/>
                  <a:tailEnd/>
                </a:ln>
                <a:solidFill>
                  <a:srgbClr val="000000"/>
                </a:solidFill>
                <a:latin typeface="Arial Unicode MS"/>
                <a:ea typeface="Arial Unicode MS"/>
                <a:cs typeface="Arial Unicode MS"/>
              </a:rPr>
              <a:t>TELEMEDICINA</a:t>
            </a:r>
          </a:p>
        </p:txBody>
      </p:sp>
      <p:sp>
        <p:nvSpPr>
          <p:cNvPr id="45059" name="Text Box 3"/>
          <p:cNvSpPr txBox="1">
            <a:spLocks noChangeArrowheads="1"/>
          </p:cNvSpPr>
          <p:nvPr/>
        </p:nvSpPr>
        <p:spPr bwMode="auto">
          <a:xfrm>
            <a:off x="6302375" y="6369050"/>
            <a:ext cx="2351088" cy="246063"/>
          </a:xfrm>
          <a:prstGeom prst="rect">
            <a:avLst/>
          </a:prstGeom>
          <a:noFill/>
          <a:ln w="9525">
            <a:noFill/>
            <a:round/>
            <a:headEnd/>
            <a:tailEnd/>
          </a:ln>
          <a:effectLst/>
        </p:spPr>
        <p:txBody>
          <a:bodyPr lIns="90000" tIns="46800" rIns="90000" bIns="46800">
            <a:spAutoFit/>
          </a:bodyPr>
          <a:lstStyle/>
          <a:p>
            <a:pPr>
              <a:spcBef>
                <a:spcPts val="625"/>
              </a:spcBef>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rgbClr val="000000"/>
                </a:solidFill>
              </a:rPr>
              <a:t>COORDINACIÓN DE TELEMEDICINA</a:t>
            </a:r>
          </a:p>
        </p:txBody>
      </p:sp>
      <p:pic>
        <p:nvPicPr>
          <p:cNvPr id="45060" name="Picture 4"/>
          <p:cNvPicPr>
            <a:picLocks noChangeAspect="1" noChangeArrowheads="1"/>
          </p:cNvPicPr>
          <p:nvPr/>
        </p:nvPicPr>
        <p:blipFill>
          <a:blip r:embed="rId4"/>
          <a:srcRect/>
          <a:stretch>
            <a:fillRect/>
          </a:stretch>
        </p:blipFill>
        <p:spPr bwMode="auto">
          <a:xfrm>
            <a:off x="685800" y="1757363"/>
            <a:ext cx="8132763" cy="45624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srcRect/>
          <a:stretch>
            <a:fillRect/>
          </a:stretch>
        </p:blipFill>
        <p:spPr bwMode="auto">
          <a:xfrm>
            <a:off x="214313" y="1785938"/>
            <a:ext cx="5214937" cy="3862387"/>
          </a:xfrm>
          <a:prstGeom prst="rect">
            <a:avLst/>
          </a:prstGeom>
          <a:noFill/>
          <a:ln w="9525">
            <a:noFill/>
            <a:round/>
            <a:headEnd/>
            <a:tailEnd/>
          </a:ln>
          <a:effectLst/>
        </p:spPr>
      </p:pic>
      <p:sp>
        <p:nvSpPr>
          <p:cNvPr id="35842" name="Text Box 2"/>
          <p:cNvSpPr txBox="1">
            <a:spLocks noChangeArrowheads="1"/>
          </p:cNvSpPr>
          <p:nvPr/>
        </p:nvSpPr>
        <p:spPr bwMode="auto">
          <a:xfrm>
            <a:off x="5143500" y="2405063"/>
            <a:ext cx="3786188" cy="733425"/>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-Telemedicina / Teleeducación en salud</a:t>
            </a:r>
          </a:p>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-Teleeducación en salud / Inicio Telemedicina</a:t>
            </a:r>
          </a:p>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-Sin Servicios de telemedicina</a:t>
            </a:r>
          </a:p>
        </p:txBody>
      </p:sp>
      <p:sp>
        <p:nvSpPr>
          <p:cNvPr id="35843" name="Text Box 3"/>
          <p:cNvSpPr txBox="1">
            <a:spLocks noChangeArrowheads="1"/>
          </p:cNvSpPr>
          <p:nvPr/>
        </p:nvSpPr>
        <p:spPr bwMode="auto">
          <a:xfrm>
            <a:off x="2162175" y="1071563"/>
            <a:ext cx="4262438" cy="647700"/>
          </a:xfrm>
          <a:prstGeom prst="rect">
            <a:avLst/>
          </a:prstGeom>
          <a:noFill/>
          <a:ln w="9525">
            <a:noFill/>
            <a:round/>
            <a:headEnd/>
            <a:tailEnd/>
          </a:ln>
          <a:effectLst/>
        </p:spPr>
        <p:txBody>
          <a:bodyPr wrap="none"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00"/>
                </a:solidFill>
              </a:rPr>
              <a:t>Diagnóstico preliminar :</a:t>
            </a:r>
          </a:p>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00"/>
                </a:solidFill>
              </a:rPr>
              <a:t> Entidades con servicios de Telemedicina</a:t>
            </a:r>
          </a:p>
        </p:txBody>
      </p:sp>
      <p:sp>
        <p:nvSpPr>
          <p:cNvPr id="35844" name="Text Box 4"/>
          <p:cNvSpPr txBox="1">
            <a:spLocks noChangeArrowheads="1"/>
          </p:cNvSpPr>
          <p:nvPr/>
        </p:nvSpPr>
        <p:spPr bwMode="auto">
          <a:xfrm>
            <a:off x="571500" y="5643563"/>
            <a:ext cx="4000500" cy="398462"/>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rgbClr val="000000"/>
                </a:solidFill>
              </a:rPr>
              <a:t>Fuente : Asesorías, Visitas de Trabajo Talleres de Telemedicina CENETEC Subdirección de Telemedicina Septiembre 2008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1 Marcador de número de diapositiva"/>
          <p:cNvSpPr>
            <a:spLocks noGrp="1"/>
          </p:cNvSpPr>
          <p:nvPr>
            <p:ph type="sldNum" sz="quarter" idx="10"/>
          </p:nvPr>
        </p:nvSpPr>
        <p:spPr/>
        <p:txBody>
          <a:bodyPr/>
          <a:lstStyle/>
          <a:p>
            <a:pPr>
              <a:defRPr/>
            </a:pPr>
            <a:fld id="{619A6149-20BC-4959-97B7-CDAE445EBB80}" type="slidenum">
              <a:rPr lang="es-ES"/>
              <a:pPr>
                <a:defRPr/>
              </a:pPr>
              <a:t>16</a:t>
            </a:fld>
            <a:endParaRPr lang="es-ES"/>
          </a:p>
        </p:txBody>
      </p:sp>
      <p:sp>
        <p:nvSpPr>
          <p:cNvPr id="12291" name="Text Box 2"/>
          <p:cNvSpPr txBox="1">
            <a:spLocks noChangeArrowheads="1"/>
          </p:cNvSpPr>
          <p:nvPr/>
        </p:nvSpPr>
        <p:spPr bwMode="auto">
          <a:xfrm>
            <a:off x="2051050" y="223838"/>
            <a:ext cx="6289675" cy="396875"/>
          </a:xfrm>
          <a:prstGeom prst="rect">
            <a:avLst/>
          </a:prstGeom>
          <a:noFill/>
          <a:ln w="9525">
            <a:noFill/>
            <a:miter lim="800000"/>
            <a:headEnd/>
            <a:tailEnd/>
          </a:ln>
        </p:spPr>
        <p:txBody>
          <a:bodyPr>
            <a:spAutoFit/>
          </a:bodyPr>
          <a:lstStyle/>
          <a:p>
            <a:pPr algn="ctr"/>
            <a:r>
              <a:rPr lang="es-MX" sz="2000" b="1">
                <a:solidFill>
                  <a:srgbClr val="000066"/>
                </a:solidFill>
                <a:latin typeface="Arial Unicode MS" pitchFamily="34" charset="-128"/>
              </a:rPr>
              <a:t>Modelo Integrador de Atención a la Salud</a:t>
            </a:r>
            <a:endParaRPr lang="es-ES" sz="2000" b="1">
              <a:solidFill>
                <a:srgbClr val="000066"/>
              </a:solidFill>
              <a:latin typeface="Arial Unicode MS" pitchFamily="34" charset="-128"/>
            </a:endParaRPr>
          </a:p>
        </p:txBody>
      </p:sp>
      <p:sp>
        <p:nvSpPr>
          <p:cNvPr id="12292" name="Rectangle 3"/>
          <p:cNvSpPr>
            <a:spLocks noChangeArrowheads="1"/>
          </p:cNvSpPr>
          <p:nvPr/>
        </p:nvSpPr>
        <p:spPr bwMode="auto">
          <a:xfrm>
            <a:off x="6443663" y="3357563"/>
            <a:ext cx="2376487" cy="581025"/>
          </a:xfrm>
          <a:prstGeom prst="rect">
            <a:avLst/>
          </a:prstGeom>
          <a:noFill/>
          <a:ln w="9525" algn="ctr">
            <a:noFill/>
            <a:miter lim="800000"/>
            <a:headEnd/>
            <a:tailEnd/>
          </a:ln>
        </p:spPr>
        <p:txBody>
          <a:bodyPr>
            <a:spAutoFit/>
          </a:bodyPr>
          <a:lstStyle/>
          <a:p>
            <a:pPr algn="r"/>
            <a:r>
              <a:rPr lang="es-ES" sz="1600" b="1">
                <a:solidFill>
                  <a:srgbClr val="006699"/>
                </a:solidFill>
                <a:latin typeface="Arial Unicode MS" pitchFamily="34" charset="-128"/>
                <a:cs typeface="Times New Roman" pitchFamily="18" charset="0"/>
              </a:rPr>
              <a:t>MODELOS DE UNIDADES MÉDICAS</a:t>
            </a:r>
          </a:p>
        </p:txBody>
      </p:sp>
      <p:sp>
        <p:nvSpPr>
          <p:cNvPr id="12293" name="Rectangle 4"/>
          <p:cNvSpPr>
            <a:spLocks noChangeArrowheads="1"/>
          </p:cNvSpPr>
          <p:nvPr/>
        </p:nvSpPr>
        <p:spPr bwMode="auto">
          <a:xfrm rot="8109497">
            <a:off x="2959100" y="3681413"/>
            <a:ext cx="3406775"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2294" name="Rectangle 5"/>
          <p:cNvSpPr>
            <a:spLocks noChangeArrowheads="1"/>
          </p:cNvSpPr>
          <p:nvPr/>
        </p:nvSpPr>
        <p:spPr bwMode="auto">
          <a:xfrm rot="2698017">
            <a:off x="2947988" y="3681413"/>
            <a:ext cx="3430587"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2295" name="Freeform 6"/>
          <p:cNvSpPr>
            <a:spLocks/>
          </p:cNvSpPr>
          <p:nvPr/>
        </p:nvSpPr>
        <p:spPr bwMode="auto">
          <a:xfrm>
            <a:off x="3194050" y="2265363"/>
            <a:ext cx="2874963" cy="2889250"/>
          </a:xfrm>
          <a:custGeom>
            <a:avLst/>
            <a:gdLst>
              <a:gd name="T0" fmla="*/ 943 w 1811"/>
              <a:gd name="T1" fmla="*/ 0 h 1820"/>
              <a:gd name="T2" fmla="*/ 1578 w 1811"/>
              <a:gd name="T3" fmla="*/ 276 h 1820"/>
              <a:gd name="T4" fmla="*/ 1811 w 1811"/>
              <a:gd name="T5" fmla="*/ 910 h 1820"/>
              <a:gd name="T6" fmla="*/ 1569 w 1811"/>
              <a:gd name="T7" fmla="*/ 1528 h 1820"/>
              <a:gd name="T8" fmla="*/ 951 w 1811"/>
              <a:gd name="T9" fmla="*/ 1820 h 1820"/>
              <a:gd name="T10" fmla="*/ 250 w 1811"/>
              <a:gd name="T11" fmla="*/ 1536 h 1820"/>
              <a:gd name="T12" fmla="*/ 0 w 1811"/>
              <a:gd name="T13" fmla="*/ 885 h 1820"/>
              <a:gd name="T14" fmla="*/ 267 w 1811"/>
              <a:gd name="T15" fmla="*/ 268 h 1820"/>
              <a:gd name="T16" fmla="*/ 943 w 1811"/>
              <a:gd name="T17" fmla="*/ 0 h 1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1"/>
              <a:gd name="T28" fmla="*/ 0 h 1820"/>
              <a:gd name="T29" fmla="*/ 1811 w 1811"/>
              <a:gd name="T30" fmla="*/ 1820 h 1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1" h="1820">
                <a:moveTo>
                  <a:pt x="943" y="0"/>
                </a:moveTo>
                <a:lnTo>
                  <a:pt x="1578" y="276"/>
                </a:lnTo>
                <a:lnTo>
                  <a:pt x="1811" y="910"/>
                </a:lnTo>
                <a:lnTo>
                  <a:pt x="1569" y="1528"/>
                </a:lnTo>
                <a:lnTo>
                  <a:pt x="951" y="1820"/>
                </a:lnTo>
                <a:lnTo>
                  <a:pt x="250" y="1536"/>
                </a:lnTo>
                <a:lnTo>
                  <a:pt x="0" y="885"/>
                </a:lnTo>
                <a:lnTo>
                  <a:pt x="267" y="268"/>
                </a:lnTo>
                <a:lnTo>
                  <a:pt x="943" y="0"/>
                </a:lnTo>
                <a:close/>
              </a:path>
            </a:pathLst>
          </a:custGeom>
          <a:noFill/>
          <a:ln w="28575">
            <a:solidFill>
              <a:srgbClr val="006699"/>
            </a:solidFill>
            <a:round/>
            <a:headEnd/>
            <a:tailEnd/>
          </a:ln>
        </p:spPr>
        <p:txBody>
          <a:bodyPr/>
          <a:lstStyle/>
          <a:p>
            <a:endParaRPr lang="es-ES"/>
          </a:p>
        </p:txBody>
      </p:sp>
      <p:sp>
        <p:nvSpPr>
          <p:cNvPr id="12296" name="Rectangle 7"/>
          <p:cNvSpPr>
            <a:spLocks noChangeArrowheads="1"/>
          </p:cNvSpPr>
          <p:nvPr/>
        </p:nvSpPr>
        <p:spPr bwMode="auto">
          <a:xfrm>
            <a:off x="3492500" y="5684838"/>
            <a:ext cx="2455863" cy="336550"/>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INTERCULTURALIDAD</a:t>
            </a:r>
          </a:p>
        </p:txBody>
      </p:sp>
      <p:sp>
        <p:nvSpPr>
          <p:cNvPr id="12297" name="Rectangle 8"/>
          <p:cNvSpPr>
            <a:spLocks noChangeArrowheads="1"/>
          </p:cNvSpPr>
          <p:nvPr/>
        </p:nvSpPr>
        <p:spPr bwMode="auto">
          <a:xfrm>
            <a:off x="2946400" y="3681413"/>
            <a:ext cx="3430588"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2298" name="Rectangle 9"/>
          <p:cNvSpPr>
            <a:spLocks noChangeArrowheads="1"/>
          </p:cNvSpPr>
          <p:nvPr/>
        </p:nvSpPr>
        <p:spPr bwMode="auto">
          <a:xfrm rot="5400000">
            <a:off x="3005137" y="3681413"/>
            <a:ext cx="3406775"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2299" name="Rectangle 10"/>
          <p:cNvSpPr>
            <a:spLocks noChangeArrowheads="1"/>
          </p:cNvSpPr>
          <p:nvPr/>
        </p:nvSpPr>
        <p:spPr bwMode="auto">
          <a:xfrm>
            <a:off x="3563938" y="1125538"/>
            <a:ext cx="2232025" cy="581025"/>
          </a:xfrm>
          <a:prstGeom prst="rect">
            <a:avLst/>
          </a:prstGeom>
          <a:noFill/>
          <a:ln w="9525" algn="ctr">
            <a:noFill/>
            <a:miter lim="800000"/>
            <a:headEnd/>
            <a:tailEnd/>
          </a:ln>
        </p:spPr>
        <p:txBody>
          <a:bodyPr>
            <a:spAutoFit/>
          </a:bodyPr>
          <a:lstStyle/>
          <a:p>
            <a:pPr algn="ctr"/>
            <a:r>
              <a:rPr lang="es-ES" sz="1600" b="1">
                <a:solidFill>
                  <a:srgbClr val="006699"/>
                </a:solidFill>
                <a:latin typeface="Arial Unicode MS" pitchFamily="34" charset="-128"/>
                <a:cs typeface="Times New Roman" pitchFamily="18" charset="0"/>
              </a:rPr>
              <a:t>PLAN MAESTRO DE INFRAESTRUCTURA</a:t>
            </a:r>
          </a:p>
        </p:txBody>
      </p:sp>
      <p:sp>
        <p:nvSpPr>
          <p:cNvPr id="12300" name="Rectangle 11"/>
          <p:cNvSpPr>
            <a:spLocks noChangeArrowheads="1"/>
          </p:cNvSpPr>
          <p:nvPr/>
        </p:nvSpPr>
        <p:spPr bwMode="auto">
          <a:xfrm>
            <a:off x="2820988" y="2681288"/>
            <a:ext cx="3430587"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2301" name="Rectangle 12"/>
          <p:cNvSpPr>
            <a:spLocks noChangeArrowheads="1"/>
          </p:cNvSpPr>
          <p:nvPr/>
        </p:nvSpPr>
        <p:spPr bwMode="auto">
          <a:xfrm rot="5400000">
            <a:off x="1936750" y="3663951"/>
            <a:ext cx="3406775"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2302" name="Rectangle 13"/>
          <p:cNvSpPr>
            <a:spLocks noChangeArrowheads="1"/>
          </p:cNvSpPr>
          <p:nvPr/>
        </p:nvSpPr>
        <p:spPr bwMode="auto">
          <a:xfrm>
            <a:off x="2892425" y="4678363"/>
            <a:ext cx="3430588"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2303" name="Rectangle 14"/>
          <p:cNvSpPr>
            <a:spLocks noChangeArrowheads="1"/>
          </p:cNvSpPr>
          <p:nvPr/>
        </p:nvSpPr>
        <p:spPr bwMode="auto">
          <a:xfrm rot="5400000">
            <a:off x="3986212" y="3641726"/>
            <a:ext cx="3406775"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2304" name="Text Box 15"/>
          <p:cNvSpPr txBox="1">
            <a:spLocks noChangeArrowheads="1"/>
          </p:cNvSpPr>
          <p:nvPr/>
        </p:nvSpPr>
        <p:spPr bwMode="auto">
          <a:xfrm>
            <a:off x="3851275" y="2924175"/>
            <a:ext cx="1657350" cy="641350"/>
          </a:xfrm>
          <a:prstGeom prst="rect">
            <a:avLst/>
          </a:prstGeom>
          <a:noFill/>
          <a:ln w="9525">
            <a:noFill/>
            <a:miter lim="800000"/>
            <a:headEnd/>
            <a:tailEnd/>
          </a:ln>
        </p:spPr>
        <p:txBody>
          <a:bodyPr>
            <a:spAutoFit/>
          </a:bodyPr>
          <a:lstStyle/>
          <a:p>
            <a:pPr eaLnBrk="1" hangingPunct="1">
              <a:spcBef>
                <a:spcPct val="50000"/>
              </a:spcBef>
            </a:pPr>
            <a:r>
              <a:rPr lang="es-MX" sz="3600" b="1">
                <a:solidFill>
                  <a:schemeClr val="bg2"/>
                </a:solidFill>
                <a:latin typeface="Arial" pitchFamily="34" charset="0"/>
              </a:rPr>
              <a:t>MIDAS</a:t>
            </a:r>
            <a:endParaRPr lang="es-ES" sz="3600" b="1">
              <a:solidFill>
                <a:schemeClr val="bg2"/>
              </a:solidFill>
              <a:latin typeface="Arial" pitchFamily="34" charset="0"/>
            </a:endParaRPr>
          </a:p>
        </p:txBody>
      </p:sp>
      <p:sp>
        <p:nvSpPr>
          <p:cNvPr id="12305" name="Rectangle 16"/>
          <p:cNvSpPr>
            <a:spLocks noChangeArrowheads="1"/>
          </p:cNvSpPr>
          <p:nvPr/>
        </p:nvSpPr>
        <p:spPr bwMode="auto">
          <a:xfrm>
            <a:off x="1042988" y="4508500"/>
            <a:ext cx="1728787" cy="581025"/>
          </a:xfrm>
          <a:prstGeom prst="rect">
            <a:avLst/>
          </a:prstGeom>
          <a:noFill/>
          <a:ln w="9525" algn="ctr">
            <a:noFill/>
            <a:miter lim="800000"/>
            <a:headEnd/>
            <a:tailEnd/>
          </a:ln>
        </p:spPr>
        <p:txBody>
          <a:bodyPr>
            <a:spAutoFit/>
          </a:bodyPr>
          <a:lstStyle/>
          <a:p>
            <a:r>
              <a:rPr lang="es-ES" sz="1600" b="1">
                <a:solidFill>
                  <a:srgbClr val="006699"/>
                </a:solidFill>
                <a:latin typeface="Arial Unicode MS" pitchFamily="34" charset="-128"/>
                <a:cs typeface="Times New Roman" pitchFamily="18" charset="0"/>
              </a:rPr>
              <a:t>REDES PRIORITARIAS</a:t>
            </a:r>
          </a:p>
        </p:txBody>
      </p:sp>
      <p:sp>
        <p:nvSpPr>
          <p:cNvPr id="12306" name="Rectangle 17"/>
          <p:cNvSpPr>
            <a:spLocks noChangeArrowheads="1"/>
          </p:cNvSpPr>
          <p:nvPr/>
        </p:nvSpPr>
        <p:spPr bwMode="auto">
          <a:xfrm>
            <a:off x="1187450" y="1916113"/>
            <a:ext cx="1871663" cy="581025"/>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ABASTO DE MEDICAMENTOS</a:t>
            </a:r>
            <a:endParaRPr lang="es-ES" sz="1600" b="1">
              <a:solidFill>
                <a:srgbClr val="006699"/>
              </a:solidFill>
              <a:latin typeface="Arial Unicode MS" pitchFamily="34" charset="-128"/>
              <a:cs typeface="Times New Roman" pitchFamily="18" charset="0"/>
            </a:endParaRPr>
          </a:p>
        </p:txBody>
      </p:sp>
      <p:sp>
        <p:nvSpPr>
          <p:cNvPr id="12307" name="Rectangle 18"/>
          <p:cNvSpPr>
            <a:spLocks noChangeArrowheads="1"/>
          </p:cNvSpPr>
          <p:nvPr/>
        </p:nvSpPr>
        <p:spPr bwMode="auto">
          <a:xfrm>
            <a:off x="5940425" y="4792663"/>
            <a:ext cx="2160588" cy="581025"/>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PLAN MAESTRO DE EQUIPAMIENTO</a:t>
            </a:r>
            <a:endParaRPr lang="es-ES" sz="1600" b="1">
              <a:solidFill>
                <a:srgbClr val="006699"/>
              </a:solidFill>
              <a:latin typeface="Arial Unicode MS" pitchFamily="34" charset="-128"/>
              <a:cs typeface="Times New Roman" pitchFamily="18" charset="0"/>
            </a:endParaRPr>
          </a:p>
        </p:txBody>
      </p:sp>
      <p:sp>
        <p:nvSpPr>
          <p:cNvPr id="12308" name="Rectangle 19"/>
          <p:cNvSpPr>
            <a:spLocks noChangeArrowheads="1"/>
          </p:cNvSpPr>
          <p:nvPr/>
        </p:nvSpPr>
        <p:spPr bwMode="auto">
          <a:xfrm>
            <a:off x="1187450" y="3429000"/>
            <a:ext cx="1655763" cy="581025"/>
          </a:xfrm>
          <a:prstGeom prst="rect">
            <a:avLst/>
          </a:prstGeom>
          <a:noFill/>
          <a:ln w="9525" algn="ctr">
            <a:noFill/>
            <a:miter lim="800000"/>
            <a:headEnd/>
            <a:tailEnd/>
          </a:ln>
        </p:spPr>
        <p:txBody>
          <a:bodyPr>
            <a:spAutoFit/>
          </a:bodyPr>
          <a:lstStyle/>
          <a:p>
            <a:pPr algn="r"/>
            <a:r>
              <a:rPr lang="es-MX" sz="1600" b="1">
                <a:solidFill>
                  <a:srgbClr val="006699"/>
                </a:solidFill>
                <a:latin typeface="Arial Unicode MS" pitchFamily="34" charset="-128"/>
                <a:cs typeface="Times New Roman" pitchFamily="18" charset="0"/>
              </a:rPr>
              <a:t>MODELO DE GESTIÓN</a:t>
            </a:r>
          </a:p>
        </p:txBody>
      </p:sp>
      <p:sp>
        <p:nvSpPr>
          <p:cNvPr id="12309" name="Rectangle 20"/>
          <p:cNvSpPr>
            <a:spLocks noChangeArrowheads="1"/>
          </p:cNvSpPr>
          <p:nvPr/>
        </p:nvSpPr>
        <p:spPr bwMode="auto">
          <a:xfrm>
            <a:off x="6011863" y="1916113"/>
            <a:ext cx="2376487" cy="581025"/>
          </a:xfrm>
          <a:prstGeom prst="rect">
            <a:avLst/>
          </a:prstGeom>
          <a:noFill/>
          <a:ln w="9525" algn="ctr">
            <a:noFill/>
            <a:miter lim="800000"/>
            <a:headEnd/>
            <a:tailEnd/>
          </a:ln>
        </p:spPr>
        <p:txBody>
          <a:bodyPr>
            <a:spAutoFit/>
          </a:bodyPr>
          <a:lstStyle/>
          <a:p>
            <a:pPr algn="r"/>
            <a:r>
              <a:rPr lang="es-ES" sz="1600" b="1">
                <a:solidFill>
                  <a:srgbClr val="006699"/>
                </a:solidFill>
                <a:latin typeface="Arial Unicode MS" pitchFamily="34" charset="-128"/>
                <a:cs typeface="Times New Roman" pitchFamily="18" charset="0"/>
              </a:rPr>
              <a:t>PLANEACIÓN DE UNIDADES MÉDICAS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1 Marcador de número de diapositiva"/>
          <p:cNvSpPr>
            <a:spLocks noGrp="1"/>
          </p:cNvSpPr>
          <p:nvPr>
            <p:ph type="sldNum" sz="quarter" idx="10"/>
          </p:nvPr>
        </p:nvSpPr>
        <p:spPr/>
        <p:txBody>
          <a:bodyPr/>
          <a:lstStyle/>
          <a:p>
            <a:pPr>
              <a:defRPr/>
            </a:pPr>
            <a:fld id="{DAB3DCBC-2BCC-499C-9A83-96BE9A1A9AFB}" type="slidenum">
              <a:rPr lang="es-ES"/>
              <a:pPr>
                <a:defRPr/>
              </a:pPr>
              <a:t>17</a:t>
            </a:fld>
            <a:endParaRPr lang="es-ES"/>
          </a:p>
        </p:txBody>
      </p:sp>
      <p:sp>
        <p:nvSpPr>
          <p:cNvPr id="14339" name="Text Box 2"/>
          <p:cNvSpPr txBox="1">
            <a:spLocks noChangeArrowheads="1"/>
          </p:cNvSpPr>
          <p:nvPr/>
        </p:nvSpPr>
        <p:spPr bwMode="auto">
          <a:xfrm>
            <a:off x="2051050" y="223838"/>
            <a:ext cx="6289675" cy="396875"/>
          </a:xfrm>
          <a:prstGeom prst="rect">
            <a:avLst/>
          </a:prstGeom>
          <a:noFill/>
          <a:ln w="9525">
            <a:noFill/>
            <a:miter lim="800000"/>
            <a:headEnd/>
            <a:tailEnd/>
          </a:ln>
        </p:spPr>
        <p:txBody>
          <a:bodyPr>
            <a:spAutoFit/>
          </a:bodyPr>
          <a:lstStyle/>
          <a:p>
            <a:pPr algn="ctr"/>
            <a:r>
              <a:rPr lang="es-MX" sz="2000" b="1">
                <a:solidFill>
                  <a:srgbClr val="000066"/>
                </a:solidFill>
                <a:latin typeface="Arial Unicode MS" pitchFamily="34" charset="-128"/>
              </a:rPr>
              <a:t>Modelo Integrador de Atención a la Salud</a:t>
            </a:r>
            <a:endParaRPr lang="es-ES" sz="2000" b="1">
              <a:solidFill>
                <a:srgbClr val="000066"/>
              </a:solidFill>
              <a:latin typeface="Arial Unicode MS" pitchFamily="34" charset="-128"/>
            </a:endParaRPr>
          </a:p>
        </p:txBody>
      </p:sp>
      <p:sp>
        <p:nvSpPr>
          <p:cNvPr id="14340" name="Rectangle 3"/>
          <p:cNvSpPr>
            <a:spLocks noChangeArrowheads="1"/>
          </p:cNvSpPr>
          <p:nvPr/>
        </p:nvSpPr>
        <p:spPr bwMode="auto">
          <a:xfrm>
            <a:off x="6443663" y="3357563"/>
            <a:ext cx="2376487" cy="581025"/>
          </a:xfrm>
          <a:prstGeom prst="rect">
            <a:avLst/>
          </a:prstGeom>
          <a:noFill/>
          <a:ln w="9525" algn="ctr">
            <a:noFill/>
            <a:miter lim="800000"/>
            <a:headEnd/>
            <a:tailEnd/>
          </a:ln>
        </p:spPr>
        <p:txBody>
          <a:bodyPr>
            <a:spAutoFit/>
          </a:bodyPr>
          <a:lstStyle/>
          <a:p>
            <a:pPr algn="r"/>
            <a:r>
              <a:rPr lang="es-ES" sz="1600" b="1">
                <a:solidFill>
                  <a:srgbClr val="006699"/>
                </a:solidFill>
                <a:latin typeface="Arial Unicode MS" pitchFamily="34" charset="-128"/>
                <a:cs typeface="Times New Roman" pitchFamily="18" charset="0"/>
              </a:rPr>
              <a:t>MODELOS DE UNIDADES MÉDICAS</a:t>
            </a:r>
          </a:p>
        </p:txBody>
      </p:sp>
      <p:sp>
        <p:nvSpPr>
          <p:cNvPr id="14341" name="Rectangle 4"/>
          <p:cNvSpPr>
            <a:spLocks noChangeArrowheads="1"/>
          </p:cNvSpPr>
          <p:nvPr/>
        </p:nvSpPr>
        <p:spPr bwMode="auto">
          <a:xfrm rot="8109497">
            <a:off x="2959100" y="3681413"/>
            <a:ext cx="3406775"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4342" name="Rectangle 5"/>
          <p:cNvSpPr>
            <a:spLocks noChangeArrowheads="1"/>
          </p:cNvSpPr>
          <p:nvPr/>
        </p:nvSpPr>
        <p:spPr bwMode="auto">
          <a:xfrm rot="2698017">
            <a:off x="2947988" y="3681413"/>
            <a:ext cx="3430587"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4343" name="Freeform 6"/>
          <p:cNvSpPr>
            <a:spLocks/>
          </p:cNvSpPr>
          <p:nvPr/>
        </p:nvSpPr>
        <p:spPr bwMode="auto">
          <a:xfrm>
            <a:off x="3194050" y="2265363"/>
            <a:ext cx="2874963" cy="2889250"/>
          </a:xfrm>
          <a:custGeom>
            <a:avLst/>
            <a:gdLst>
              <a:gd name="T0" fmla="*/ 943 w 1811"/>
              <a:gd name="T1" fmla="*/ 0 h 1820"/>
              <a:gd name="T2" fmla="*/ 1578 w 1811"/>
              <a:gd name="T3" fmla="*/ 276 h 1820"/>
              <a:gd name="T4" fmla="*/ 1811 w 1811"/>
              <a:gd name="T5" fmla="*/ 910 h 1820"/>
              <a:gd name="T6" fmla="*/ 1569 w 1811"/>
              <a:gd name="T7" fmla="*/ 1528 h 1820"/>
              <a:gd name="T8" fmla="*/ 951 w 1811"/>
              <a:gd name="T9" fmla="*/ 1820 h 1820"/>
              <a:gd name="T10" fmla="*/ 250 w 1811"/>
              <a:gd name="T11" fmla="*/ 1536 h 1820"/>
              <a:gd name="T12" fmla="*/ 0 w 1811"/>
              <a:gd name="T13" fmla="*/ 885 h 1820"/>
              <a:gd name="T14" fmla="*/ 267 w 1811"/>
              <a:gd name="T15" fmla="*/ 268 h 1820"/>
              <a:gd name="T16" fmla="*/ 943 w 1811"/>
              <a:gd name="T17" fmla="*/ 0 h 1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1"/>
              <a:gd name="T28" fmla="*/ 0 h 1820"/>
              <a:gd name="T29" fmla="*/ 1811 w 1811"/>
              <a:gd name="T30" fmla="*/ 1820 h 1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1" h="1820">
                <a:moveTo>
                  <a:pt x="943" y="0"/>
                </a:moveTo>
                <a:lnTo>
                  <a:pt x="1578" y="276"/>
                </a:lnTo>
                <a:lnTo>
                  <a:pt x="1811" y="910"/>
                </a:lnTo>
                <a:lnTo>
                  <a:pt x="1569" y="1528"/>
                </a:lnTo>
                <a:lnTo>
                  <a:pt x="951" y="1820"/>
                </a:lnTo>
                <a:lnTo>
                  <a:pt x="250" y="1536"/>
                </a:lnTo>
                <a:lnTo>
                  <a:pt x="0" y="885"/>
                </a:lnTo>
                <a:lnTo>
                  <a:pt x="267" y="268"/>
                </a:lnTo>
                <a:lnTo>
                  <a:pt x="943" y="0"/>
                </a:lnTo>
                <a:close/>
              </a:path>
            </a:pathLst>
          </a:custGeom>
          <a:noFill/>
          <a:ln w="28575">
            <a:solidFill>
              <a:srgbClr val="006699"/>
            </a:solidFill>
            <a:round/>
            <a:headEnd/>
            <a:tailEnd/>
          </a:ln>
        </p:spPr>
        <p:txBody>
          <a:bodyPr/>
          <a:lstStyle/>
          <a:p>
            <a:endParaRPr lang="es-ES"/>
          </a:p>
        </p:txBody>
      </p:sp>
      <p:sp>
        <p:nvSpPr>
          <p:cNvPr id="14344" name="Rectangle 7"/>
          <p:cNvSpPr>
            <a:spLocks noChangeArrowheads="1"/>
          </p:cNvSpPr>
          <p:nvPr/>
        </p:nvSpPr>
        <p:spPr bwMode="auto">
          <a:xfrm>
            <a:off x="3492500" y="5684838"/>
            <a:ext cx="2455863" cy="336550"/>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INTERCULTURALIDAD</a:t>
            </a:r>
          </a:p>
        </p:txBody>
      </p:sp>
      <p:sp>
        <p:nvSpPr>
          <p:cNvPr id="14345" name="Rectangle 8"/>
          <p:cNvSpPr>
            <a:spLocks noChangeArrowheads="1"/>
          </p:cNvSpPr>
          <p:nvPr/>
        </p:nvSpPr>
        <p:spPr bwMode="auto">
          <a:xfrm>
            <a:off x="2946400" y="3681413"/>
            <a:ext cx="3430588"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4346" name="Rectangle 9"/>
          <p:cNvSpPr>
            <a:spLocks noChangeArrowheads="1"/>
          </p:cNvSpPr>
          <p:nvPr/>
        </p:nvSpPr>
        <p:spPr bwMode="auto">
          <a:xfrm rot="5400000">
            <a:off x="3005137" y="3681413"/>
            <a:ext cx="3406775" cy="57150"/>
          </a:xfrm>
          <a:prstGeom prst="rect">
            <a:avLst/>
          </a:prstGeom>
          <a:solidFill>
            <a:srgbClr val="006699">
              <a:alpha val="50195"/>
            </a:srgbClr>
          </a:solidFill>
          <a:ln w="9525">
            <a:noFill/>
            <a:miter lim="800000"/>
            <a:headEnd/>
            <a:tailEnd/>
          </a:ln>
        </p:spPr>
        <p:txBody>
          <a:bodyPr wrap="none" anchor="ctr"/>
          <a:lstStyle/>
          <a:p>
            <a:endParaRPr lang="es-ES"/>
          </a:p>
        </p:txBody>
      </p:sp>
      <p:sp>
        <p:nvSpPr>
          <p:cNvPr id="14347" name="Rectangle 10"/>
          <p:cNvSpPr>
            <a:spLocks noChangeArrowheads="1"/>
          </p:cNvSpPr>
          <p:nvPr/>
        </p:nvSpPr>
        <p:spPr bwMode="auto">
          <a:xfrm>
            <a:off x="3563938" y="1125538"/>
            <a:ext cx="2232025" cy="581025"/>
          </a:xfrm>
          <a:prstGeom prst="rect">
            <a:avLst/>
          </a:prstGeom>
          <a:noFill/>
          <a:ln w="9525" algn="ctr">
            <a:noFill/>
            <a:miter lim="800000"/>
            <a:headEnd/>
            <a:tailEnd/>
          </a:ln>
        </p:spPr>
        <p:txBody>
          <a:bodyPr>
            <a:spAutoFit/>
          </a:bodyPr>
          <a:lstStyle/>
          <a:p>
            <a:pPr algn="ctr"/>
            <a:r>
              <a:rPr lang="es-ES" sz="1600" b="1">
                <a:solidFill>
                  <a:srgbClr val="006699"/>
                </a:solidFill>
                <a:latin typeface="Arial Unicode MS" pitchFamily="34" charset="-128"/>
                <a:cs typeface="Times New Roman" pitchFamily="18" charset="0"/>
              </a:rPr>
              <a:t>PLAN MAESTRO DE INFRAESTRUCTURA</a:t>
            </a:r>
          </a:p>
        </p:txBody>
      </p:sp>
      <p:sp>
        <p:nvSpPr>
          <p:cNvPr id="14348" name="Rectangle 11"/>
          <p:cNvSpPr>
            <a:spLocks noChangeArrowheads="1"/>
          </p:cNvSpPr>
          <p:nvPr/>
        </p:nvSpPr>
        <p:spPr bwMode="auto">
          <a:xfrm>
            <a:off x="2820988" y="2681288"/>
            <a:ext cx="3430587"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4349" name="Rectangle 12"/>
          <p:cNvSpPr>
            <a:spLocks noChangeArrowheads="1"/>
          </p:cNvSpPr>
          <p:nvPr/>
        </p:nvSpPr>
        <p:spPr bwMode="auto">
          <a:xfrm rot="5400000">
            <a:off x="1936750" y="3663951"/>
            <a:ext cx="3406775"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4350" name="Rectangle 13"/>
          <p:cNvSpPr>
            <a:spLocks noChangeArrowheads="1"/>
          </p:cNvSpPr>
          <p:nvPr/>
        </p:nvSpPr>
        <p:spPr bwMode="auto">
          <a:xfrm>
            <a:off x="2892425" y="4678363"/>
            <a:ext cx="3430588"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4351" name="Rectangle 14"/>
          <p:cNvSpPr>
            <a:spLocks noChangeArrowheads="1"/>
          </p:cNvSpPr>
          <p:nvPr/>
        </p:nvSpPr>
        <p:spPr bwMode="auto">
          <a:xfrm rot="5400000">
            <a:off x="3986212" y="3641726"/>
            <a:ext cx="3406775" cy="57150"/>
          </a:xfrm>
          <a:prstGeom prst="rect">
            <a:avLst/>
          </a:prstGeom>
          <a:solidFill>
            <a:schemeClr val="folHlink">
              <a:alpha val="50195"/>
            </a:schemeClr>
          </a:solidFill>
          <a:ln w="9525">
            <a:noFill/>
            <a:miter lim="800000"/>
            <a:headEnd/>
            <a:tailEnd/>
          </a:ln>
        </p:spPr>
        <p:txBody>
          <a:bodyPr wrap="none" anchor="ctr"/>
          <a:lstStyle/>
          <a:p>
            <a:endParaRPr lang="es-ES"/>
          </a:p>
        </p:txBody>
      </p:sp>
      <p:sp>
        <p:nvSpPr>
          <p:cNvPr id="14352" name="Text Box 15"/>
          <p:cNvSpPr txBox="1">
            <a:spLocks noChangeArrowheads="1"/>
          </p:cNvSpPr>
          <p:nvPr/>
        </p:nvSpPr>
        <p:spPr bwMode="auto">
          <a:xfrm>
            <a:off x="3851275" y="2924175"/>
            <a:ext cx="1657350" cy="641350"/>
          </a:xfrm>
          <a:prstGeom prst="rect">
            <a:avLst/>
          </a:prstGeom>
          <a:noFill/>
          <a:ln w="9525">
            <a:noFill/>
            <a:miter lim="800000"/>
            <a:headEnd/>
            <a:tailEnd/>
          </a:ln>
        </p:spPr>
        <p:txBody>
          <a:bodyPr>
            <a:spAutoFit/>
          </a:bodyPr>
          <a:lstStyle/>
          <a:p>
            <a:pPr eaLnBrk="1" hangingPunct="1">
              <a:spcBef>
                <a:spcPct val="50000"/>
              </a:spcBef>
            </a:pPr>
            <a:r>
              <a:rPr lang="es-MX" sz="3600" b="1">
                <a:solidFill>
                  <a:schemeClr val="bg2"/>
                </a:solidFill>
                <a:latin typeface="Arial" pitchFamily="34" charset="0"/>
              </a:rPr>
              <a:t>MIDAS</a:t>
            </a:r>
            <a:endParaRPr lang="es-ES" sz="3600" b="1">
              <a:solidFill>
                <a:schemeClr val="bg2"/>
              </a:solidFill>
              <a:latin typeface="Arial" pitchFamily="34" charset="0"/>
            </a:endParaRPr>
          </a:p>
        </p:txBody>
      </p:sp>
      <p:sp>
        <p:nvSpPr>
          <p:cNvPr id="14353" name="Rectangle 16"/>
          <p:cNvSpPr>
            <a:spLocks noChangeArrowheads="1"/>
          </p:cNvSpPr>
          <p:nvPr/>
        </p:nvSpPr>
        <p:spPr bwMode="auto">
          <a:xfrm>
            <a:off x="1042988" y="4508500"/>
            <a:ext cx="1728787" cy="581025"/>
          </a:xfrm>
          <a:prstGeom prst="rect">
            <a:avLst/>
          </a:prstGeom>
          <a:noFill/>
          <a:ln w="9525" algn="ctr">
            <a:noFill/>
            <a:miter lim="800000"/>
            <a:headEnd/>
            <a:tailEnd/>
          </a:ln>
        </p:spPr>
        <p:txBody>
          <a:bodyPr>
            <a:spAutoFit/>
          </a:bodyPr>
          <a:lstStyle/>
          <a:p>
            <a:r>
              <a:rPr lang="es-ES" sz="1600" b="1">
                <a:solidFill>
                  <a:srgbClr val="006699"/>
                </a:solidFill>
                <a:latin typeface="Arial Unicode MS" pitchFamily="34" charset="-128"/>
                <a:cs typeface="Times New Roman" pitchFamily="18" charset="0"/>
              </a:rPr>
              <a:t>REDES PRIORITARIAS</a:t>
            </a:r>
          </a:p>
        </p:txBody>
      </p:sp>
      <p:sp>
        <p:nvSpPr>
          <p:cNvPr id="14354" name="Rectangle 17"/>
          <p:cNvSpPr>
            <a:spLocks noChangeArrowheads="1"/>
          </p:cNvSpPr>
          <p:nvPr/>
        </p:nvSpPr>
        <p:spPr bwMode="auto">
          <a:xfrm>
            <a:off x="1187450" y="1916113"/>
            <a:ext cx="1871663" cy="581025"/>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ABASTO DE MEDICAMENTOS</a:t>
            </a:r>
            <a:endParaRPr lang="es-ES" sz="1600" b="1">
              <a:solidFill>
                <a:srgbClr val="006699"/>
              </a:solidFill>
              <a:latin typeface="Arial Unicode MS" pitchFamily="34" charset="-128"/>
              <a:cs typeface="Times New Roman" pitchFamily="18" charset="0"/>
            </a:endParaRPr>
          </a:p>
        </p:txBody>
      </p:sp>
      <p:sp>
        <p:nvSpPr>
          <p:cNvPr id="14355" name="Rectangle 18"/>
          <p:cNvSpPr>
            <a:spLocks noChangeArrowheads="1"/>
          </p:cNvSpPr>
          <p:nvPr/>
        </p:nvSpPr>
        <p:spPr bwMode="auto">
          <a:xfrm>
            <a:off x="5940425" y="4792663"/>
            <a:ext cx="2160588" cy="581025"/>
          </a:xfrm>
          <a:prstGeom prst="rect">
            <a:avLst/>
          </a:prstGeom>
          <a:noFill/>
          <a:ln w="9525" algn="ctr">
            <a:noFill/>
            <a:miter lim="800000"/>
            <a:headEnd/>
            <a:tailEnd/>
          </a:ln>
        </p:spPr>
        <p:txBody>
          <a:bodyPr>
            <a:spAutoFit/>
          </a:bodyPr>
          <a:lstStyle/>
          <a:p>
            <a:r>
              <a:rPr lang="es-MX" sz="1600" b="1">
                <a:solidFill>
                  <a:srgbClr val="006699"/>
                </a:solidFill>
                <a:latin typeface="Arial Unicode MS" pitchFamily="34" charset="-128"/>
                <a:cs typeface="Times New Roman" pitchFamily="18" charset="0"/>
              </a:rPr>
              <a:t>PLAN MAESTRO DE EQUIPAMIENTO</a:t>
            </a:r>
            <a:endParaRPr lang="es-ES" sz="1600" b="1">
              <a:solidFill>
                <a:srgbClr val="006699"/>
              </a:solidFill>
              <a:latin typeface="Arial Unicode MS" pitchFamily="34" charset="-128"/>
              <a:cs typeface="Times New Roman" pitchFamily="18" charset="0"/>
            </a:endParaRPr>
          </a:p>
        </p:txBody>
      </p:sp>
      <p:sp>
        <p:nvSpPr>
          <p:cNvPr id="14356" name="Rectangle 19"/>
          <p:cNvSpPr>
            <a:spLocks noChangeArrowheads="1"/>
          </p:cNvSpPr>
          <p:nvPr/>
        </p:nvSpPr>
        <p:spPr bwMode="auto">
          <a:xfrm>
            <a:off x="1187450" y="3429000"/>
            <a:ext cx="1655763" cy="581025"/>
          </a:xfrm>
          <a:prstGeom prst="rect">
            <a:avLst/>
          </a:prstGeom>
          <a:noFill/>
          <a:ln w="9525" algn="ctr">
            <a:noFill/>
            <a:miter lim="800000"/>
            <a:headEnd/>
            <a:tailEnd/>
          </a:ln>
        </p:spPr>
        <p:txBody>
          <a:bodyPr>
            <a:spAutoFit/>
          </a:bodyPr>
          <a:lstStyle/>
          <a:p>
            <a:pPr algn="r"/>
            <a:r>
              <a:rPr lang="es-MX" sz="1600" b="1">
                <a:solidFill>
                  <a:srgbClr val="006699"/>
                </a:solidFill>
                <a:latin typeface="Arial Unicode MS" pitchFamily="34" charset="-128"/>
                <a:cs typeface="Times New Roman" pitchFamily="18" charset="0"/>
              </a:rPr>
              <a:t>MODELO DE GESTIÓN</a:t>
            </a:r>
          </a:p>
        </p:txBody>
      </p:sp>
      <p:sp>
        <p:nvSpPr>
          <p:cNvPr id="14357" name="Rectangle 20"/>
          <p:cNvSpPr>
            <a:spLocks noChangeArrowheads="1"/>
          </p:cNvSpPr>
          <p:nvPr/>
        </p:nvSpPr>
        <p:spPr bwMode="auto">
          <a:xfrm>
            <a:off x="6011863" y="1916113"/>
            <a:ext cx="2376487" cy="581025"/>
          </a:xfrm>
          <a:prstGeom prst="rect">
            <a:avLst/>
          </a:prstGeom>
          <a:noFill/>
          <a:ln w="9525" algn="ctr">
            <a:noFill/>
            <a:miter lim="800000"/>
            <a:headEnd/>
            <a:tailEnd/>
          </a:ln>
        </p:spPr>
        <p:txBody>
          <a:bodyPr>
            <a:spAutoFit/>
          </a:bodyPr>
          <a:lstStyle/>
          <a:p>
            <a:pPr algn="r"/>
            <a:r>
              <a:rPr lang="es-ES" sz="1600" b="1">
                <a:solidFill>
                  <a:srgbClr val="006699"/>
                </a:solidFill>
                <a:latin typeface="Arial Unicode MS" pitchFamily="34" charset="-128"/>
                <a:cs typeface="Times New Roman" pitchFamily="18" charset="0"/>
              </a:rPr>
              <a:t>PLANEACIÓN DE UNIDADES MÉDICAS</a:t>
            </a:r>
          </a:p>
        </p:txBody>
      </p:sp>
      <p:sp>
        <p:nvSpPr>
          <p:cNvPr id="14358" name="21 Elipse"/>
          <p:cNvSpPr>
            <a:spLocks noChangeArrowheads="1"/>
          </p:cNvSpPr>
          <p:nvPr/>
        </p:nvSpPr>
        <p:spPr bwMode="auto">
          <a:xfrm>
            <a:off x="795338" y="4405313"/>
            <a:ext cx="2054225" cy="1022350"/>
          </a:xfrm>
          <a:prstGeom prst="ellipse">
            <a:avLst/>
          </a:prstGeom>
          <a:noFill/>
          <a:ln w="38100" algn="ctr">
            <a:solidFill>
              <a:srgbClr val="00B050"/>
            </a:solidFill>
            <a:round/>
            <a:headEnd/>
            <a:tailEnd/>
          </a:ln>
        </p:spPr>
        <p:txBody>
          <a:bodyPr/>
          <a:lstStyle/>
          <a:p>
            <a:endParaRPr lang="es-ES"/>
          </a:p>
        </p:txBody>
      </p:sp>
      <p:sp>
        <p:nvSpPr>
          <p:cNvPr id="14359" name="22 Elipse"/>
          <p:cNvSpPr>
            <a:spLocks noChangeArrowheads="1"/>
          </p:cNvSpPr>
          <p:nvPr/>
        </p:nvSpPr>
        <p:spPr bwMode="auto">
          <a:xfrm>
            <a:off x="5532438" y="4427538"/>
            <a:ext cx="3267075" cy="1390650"/>
          </a:xfrm>
          <a:prstGeom prst="ellipse">
            <a:avLst/>
          </a:prstGeom>
          <a:noFill/>
          <a:ln w="38100" algn="ctr">
            <a:solidFill>
              <a:srgbClr val="C00000">
                <a:alpha val="52156"/>
              </a:srgbClr>
            </a:solidFill>
            <a:round/>
            <a:headEnd/>
            <a:tailEnd/>
          </a:ln>
        </p:spPr>
        <p:txBody>
          <a:bodyPr/>
          <a:lstStyle/>
          <a:p>
            <a:endParaRPr lang="es-ES"/>
          </a:p>
        </p:txBody>
      </p:sp>
      <p:sp>
        <p:nvSpPr>
          <p:cNvPr id="14360" name="23 Elipse"/>
          <p:cNvSpPr>
            <a:spLocks noChangeArrowheads="1"/>
          </p:cNvSpPr>
          <p:nvPr/>
        </p:nvSpPr>
        <p:spPr bwMode="auto">
          <a:xfrm>
            <a:off x="3025775" y="735013"/>
            <a:ext cx="3268663" cy="1236662"/>
          </a:xfrm>
          <a:prstGeom prst="ellipse">
            <a:avLst/>
          </a:prstGeom>
          <a:noFill/>
          <a:ln w="38100" algn="ctr">
            <a:solidFill>
              <a:srgbClr val="C00000">
                <a:alpha val="52156"/>
              </a:srgbClr>
            </a:solidFill>
            <a:round/>
            <a:headEnd/>
            <a:tailEnd/>
          </a:ln>
        </p:spPr>
        <p:txBody>
          <a:bodyPr/>
          <a:lstStyle/>
          <a:p>
            <a:endParaRPr lang="es-ES"/>
          </a:p>
        </p:txBody>
      </p:sp>
      <p:sp>
        <p:nvSpPr>
          <p:cNvPr id="14361" name="29 Elipse"/>
          <p:cNvSpPr>
            <a:spLocks noChangeArrowheads="1"/>
          </p:cNvSpPr>
          <p:nvPr/>
        </p:nvSpPr>
        <p:spPr bwMode="auto">
          <a:xfrm>
            <a:off x="5664200" y="1638300"/>
            <a:ext cx="3417888" cy="2767013"/>
          </a:xfrm>
          <a:prstGeom prst="ellipse">
            <a:avLst/>
          </a:prstGeom>
          <a:noFill/>
          <a:ln w="38100" algn="ctr">
            <a:solidFill>
              <a:srgbClr val="C00000"/>
            </a:solidFill>
            <a:round/>
            <a:headEnd/>
            <a:tailEnd/>
          </a:ln>
        </p:spPr>
        <p:txBody>
          <a:bodyPr/>
          <a:lstStyle/>
          <a:p>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4294967295"/>
          </p:nvPr>
        </p:nvSpPr>
        <p:spPr bwMode="auto">
          <a:xfrm>
            <a:off x="714375" y="1785938"/>
            <a:ext cx="4370388" cy="2309812"/>
          </a:xfrm>
          <a:prstGeom prst="rect">
            <a:avLst/>
          </a:prstGeom>
          <a:noFill/>
          <a:ln>
            <a:miter lim="800000"/>
            <a:headEnd/>
            <a:tailEnd/>
          </a:ln>
        </p:spPr>
        <p:txBody>
          <a:bodyPr lIns="0" tIns="0" rIns="0" bIns="0" anchor="ctr"/>
          <a:lstStyle/>
          <a:p>
            <a:pPr marL="0" indent="0" algn="just">
              <a:lnSpc>
                <a:spcPct val="93000"/>
              </a:lnSpc>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smtClean="0">
                <a:latin typeface="Arial" charset="0"/>
              </a:rPr>
              <a:t>Contribuir a la universalidad de la atención a la salud a través del desarrollo y la </a:t>
            </a:r>
            <a:r>
              <a:rPr lang="en-GB" sz="2000" b="1" smtClean="0">
                <a:latin typeface="Arial" charset="0"/>
              </a:rPr>
              <a:t>integración de un sistema nacional de telesalud</a:t>
            </a:r>
            <a:r>
              <a:rPr lang="en-GB" sz="2000" smtClean="0">
                <a:latin typeface="Arial" charset="0"/>
              </a:rPr>
              <a:t> que favorezca el acceso y provición de servicios de salud a distancia, de calidad, eficientes y centrados en la persona</a:t>
            </a:r>
          </a:p>
        </p:txBody>
      </p:sp>
      <p:sp>
        <p:nvSpPr>
          <p:cNvPr id="24579" name="Text Box 3"/>
          <p:cNvSpPr txBox="1">
            <a:spLocks noChangeArrowheads="1"/>
          </p:cNvSpPr>
          <p:nvPr/>
        </p:nvSpPr>
        <p:spPr bwMode="auto">
          <a:xfrm>
            <a:off x="285750" y="857250"/>
            <a:ext cx="4929188" cy="814388"/>
          </a:xfrm>
          <a:prstGeom prst="rect">
            <a:avLst/>
          </a:prstGeom>
          <a:noFill/>
          <a:ln w="9525">
            <a:noFill/>
            <a:round/>
            <a:headEnd/>
            <a:tailEnd/>
          </a:ln>
        </p:spPr>
        <p:txBody>
          <a:bodyPr lIns="0" tIns="0" rIns="0" bIns="0" anchor="ctr"/>
          <a:lstStyle/>
          <a:p>
            <a:pPr algn="ctr">
              <a:lnSpc>
                <a:spcPct val="50000"/>
              </a:lnSpc>
              <a:buFont typeface="EurekaSans-Bold"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t>MISIÓN</a:t>
            </a:r>
          </a:p>
        </p:txBody>
      </p:sp>
      <p:sp>
        <p:nvSpPr>
          <p:cNvPr id="24580" name="5 Rectángulo"/>
          <p:cNvSpPr>
            <a:spLocks noChangeArrowheads="1"/>
          </p:cNvSpPr>
          <p:nvPr/>
        </p:nvSpPr>
        <p:spPr bwMode="auto">
          <a:xfrm>
            <a:off x="5072066" y="4000504"/>
            <a:ext cx="3357562" cy="1797928"/>
          </a:xfrm>
          <a:prstGeom prst="rect">
            <a:avLst/>
          </a:prstGeom>
          <a:noFill/>
          <a:ln w="9525">
            <a:noFill/>
            <a:miter lim="800000"/>
            <a:headEnd/>
            <a:tailEnd/>
          </a:ln>
        </p:spPr>
        <p:txBody>
          <a:bodyPr>
            <a:spAutoFit/>
          </a:bodyPr>
          <a:lstStyle/>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Arial" charset="0"/>
              </a:rPr>
              <a:t>PROGRAMA DE ACCIÓN ESPECIFICO</a:t>
            </a:r>
          </a:p>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Arial" charset="0"/>
              </a:rPr>
              <a:t>TELESALUD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857250" y="2928938"/>
            <a:ext cx="4643438" cy="1620837"/>
          </a:xfrm>
          <a:prstGeom prst="rect">
            <a:avLst/>
          </a:prstGeom>
          <a:noFill/>
          <a:ln w="9525">
            <a:noFill/>
            <a:round/>
            <a:headEnd/>
            <a:tailEnd/>
          </a:ln>
        </p:spPr>
        <p:txBody>
          <a:bodyPr lIns="0" tIns="0" rIns="0" bIns="0" anchor="ctr"/>
          <a:lstStyle/>
          <a:p>
            <a:pPr algn="just">
              <a:lnSpc>
                <a:spcPts val="245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t>En el año 2012 México contará con un sistema nacional de telesalud a través del cual se extenderá la cobertura y el acceso a los servicios de salud  a distancia, favoreciendo la calidad y efectividad de la atención, centrados en la persona.</a:t>
            </a:r>
          </a:p>
        </p:txBody>
      </p:sp>
      <p:sp>
        <p:nvSpPr>
          <p:cNvPr id="25603" name="Text Box 5"/>
          <p:cNvSpPr txBox="1">
            <a:spLocks noChangeArrowheads="1"/>
          </p:cNvSpPr>
          <p:nvPr/>
        </p:nvSpPr>
        <p:spPr bwMode="auto">
          <a:xfrm>
            <a:off x="428625" y="1285875"/>
            <a:ext cx="5429250" cy="1620838"/>
          </a:xfrm>
          <a:prstGeom prst="rect">
            <a:avLst/>
          </a:prstGeom>
          <a:noFill/>
          <a:ln w="9525">
            <a:noFill/>
            <a:round/>
            <a:headEnd/>
            <a:tailEnd/>
          </a:ln>
        </p:spPr>
        <p:txBody>
          <a:bodyPr lIns="0" tIns="0" rIns="0" bIns="0" anchor="ctr"/>
          <a:lstStyle/>
          <a:p>
            <a:pPr algn="ctr">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t>VISIÓN</a:t>
            </a:r>
          </a:p>
        </p:txBody>
      </p:sp>
      <p:sp>
        <p:nvSpPr>
          <p:cNvPr id="25604" name="5 Rectángulo"/>
          <p:cNvSpPr>
            <a:spLocks noChangeArrowheads="1"/>
          </p:cNvSpPr>
          <p:nvPr/>
        </p:nvSpPr>
        <p:spPr bwMode="auto">
          <a:xfrm>
            <a:off x="5429256" y="4643446"/>
            <a:ext cx="3357562" cy="1797928"/>
          </a:xfrm>
          <a:prstGeom prst="rect">
            <a:avLst/>
          </a:prstGeom>
          <a:noFill/>
          <a:ln w="9525">
            <a:noFill/>
            <a:miter lim="800000"/>
            <a:headEnd/>
            <a:tailEnd/>
          </a:ln>
        </p:spPr>
        <p:txBody>
          <a:bodyPr>
            <a:spAutoFit/>
          </a:bodyPr>
          <a:lstStyle/>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Arial" charset="0"/>
              </a:rPr>
              <a:t>PROGRAMA DE ACCIÓN ESPECIFICO</a:t>
            </a:r>
          </a:p>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Arial" charset="0"/>
              </a:rPr>
              <a:t>TELESALUD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CuadroTexto"/>
          <p:cNvSpPr txBox="1"/>
          <p:nvPr/>
        </p:nvSpPr>
        <p:spPr>
          <a:xfrm>
            <a:off x="1571604" y="2000240"/>
            <a:ext cx="5716630" cy="4093428"/>
          </a:xfrm>
          <a:prstGeom prst="rect">
            <a:avLst/>
          </a:prstGeom>
          <a:noFill/>
        </p:spPr>
        <p:txBody>
          <a:bodyPr wrap="square" rtlCol="0">
            <a:spAutoFit/>
          </a:bodyPr>
          <a:lstStyle/>
          <a:p>
            <a:pPr>
              <a:buFont typeface="Arial" pitchFamily="34" charset="0"/>
              <a:buChar char="•"/>
            </a:pPr>
            <a:r>
              <a:rPr lang="es-MX" dirty="0" smtClean="0"/>
              <a:t>Definición de telemedicina</a:t>
            </a:r>
          </a:p>
          <a:p>
            <a:pPr>
              <a:buFont typeface="Arial" pitchFamily="34" charset="0"/>
              <a:buChar char="•"/>
            </a:pPr>
            <a:endParaRPr lang="es-MX" dirty="0" smtClean="0"/>
          </a:p>
          <a:p>
            <a:pPr>
              <a:buFont typeface="Arial" pitchFamily="34" charset="0"/>
              <a:buChar char="•"/>
            </a:pPr>
            <a:r>
              <a:rPr lang="es-MX" dirty="0" smtClean="0"/>
              <a:t>Problemática y Retos de los sistemas sanitarios</a:t>
            </a:r>
          </a:p>
          <a:p>
            <a:pPr>
              <a:buFont typeface="Arial" pitchFamily="34" charset="0"/>
              <a:buChar char="•"/>
            </a:pPr>
            <a:endParaRPr lang="es-MX" dirty="0" smtClean="0"/>
          </a:p>
          <a:p>
            <a:pPr>
              <a:buFont typeface="Arial" pitchFamily="34" charset="0"/>
              <a:buChar char="•"/>
            </a:pPr>
            <a:r>
              <a:rPr lang="es-MX" dirty="0" smtClean="0"/>
              <a:t>Servicios Actuales de Telemedicina en México</a:t>
            </a:r>
          </a:p>
          <a:p>
            <a:pPr>
              <a:buFont typeface="Arial" pitchFamily="34" charset="0"/>
              <a:buChar char="•"/>
            </a:pPr>
            <a:endParaRPr lang="es-MX" dirty="0" smtClean="0"/>
          </a:p>
          <a:p>
            <a:pPr>
              <a:buFont typeface="Arial" pitchFamily="34" charset="0"/>
              <a:buChar char="•"/>
            </a:pPr>
            <a:r>
              <a:rPr lang="es-MX" dirty="0" smtClean="0"/>
              <a:t>Sistema Nacional de Telesalud</a:t>
            </a:r>
          </a:p>
          <a:p>
            <a:pPr>
              <a:buFont typeface="Arial" pitchFamily="34" charset="0"/>
              <a:buChar char="•"/>
            </a:pPr>
            <a:endParaRPr lang="es-MX" dirty="0" smtClean="0"/>
          </a:p>
          <a:p>
            <a:pPr>
              <a:buFont typeface="Arial" pitchFamily="34" charset="0"/>
              <a:buChar char="•"/>
            </a:pPr>
            <a:r>
              <a:rPr lang="es-MX" dirty="0" smtClean="0"/>
              <a:t>Desarrollo y cambio de los procesos</a:t>
            </a:r>
          </a:p>
          <a:p>
            <a:pPr>
              <a:buFont typeface="Arial" pitchFamily="34" charset="0"/>
              <a:buChar char="•"/>
            </a:pPr>
            <a:endParaRPr lang="es-MX" dirty="0" smtClean="0"/>
          </a:p>
          <a:p>
            <a:pPr>
              <a:buFont typeface="Arial" pitchFamily="34" charset="0"/>
              <a:buChar char="•"/>
            </a:pPr>
            <a:r>
              <a:rPr lang="es-MX" dirty="0" smtClean="0"/>
              <a:t>Comentarios</a:t>
            </a:r>
          </a:p>
          <a:p>
            <a:pPr>
              <a:buFont typeface="Arial" pitchFamily="34" charset="0"/>
              <a:buChar char="•"/>
            </a:pPr>
            <a:endParaRPr lang="es-MX" dirty="0" smtClean="0"/>
          </a:p>
          <a:p>
            <a:pPr>
              <a:buFont typeface="Arial" pitchFamily="34" charset="0"/>
              <a:buChar char="•"/>
            </a:pPr>
            <a:r>
              <a:rPr lang="es-MX" dirty="0" smtClean="0"/>
              <a:t>Conclusiones</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3 Flecha a la derecha con muesca"/>
          <p:cNvSpPr>
            <a:spLocks noChangeArrowheads="1"/>
          </p:cNvSpPr>
          <p:nvPr/>
        </p:nvSpPr>
        <p:spPr bwMode="auto">
          <a:xfrm rot="-1740456">
            <a:off x="5380038" y="2781300"/>
            <a:ext cx="714375" cy="571500"/>
          </a:xfrm>
          <a:prstGeom prst="notchedRightArrow">
            <a:avLst>
              <a:gd name="adj1" fmla="val 50000"/>
              <a:gd name="adj2" fmla="val 50000"/>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a:gradFill>
          <a:ln w="9525" algn="ctr">
            <a:noFill/>
            <a:miter lim="800000"/>
            <a:headEnd/>
            <a:tailEnd/>
          </a:ln>
        </p:spPr>
        <p:txBody>
          <a:bodyPr wrap="none"/>
          <a:lstStyle/>
          <a:p>
            <a:endParaRPr lang="es-MX"/>
          </a:p>
        </p:txBody>
      </p:sp>
      <p:sp>
        <p:nvSpPr>
          <p:cNvPr id="11" name="10 Elipse"/>
          <p:cNvSpPr/>
          <p:nvPr/>
        </p:nvSpPr>
        <p:spPr bwMode="auto">
          <a:xfrm>
            <a:off x="3214688" y="2786063"/>
            <a:ext cx="2214562" cy="1785937"/>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3200"/>
          </a:p>
        </p:txBody>
      </p:sp>
      <p:sp>
        <p:nvSpPr>
          <p:cNvPr id="12" name="11 Elipse"/>
          <p:cNvSpPr/>
          <p:nvPr/>
        </p:nvSpPr>
        <p:spPr bwMode="auto">
          <a:xfrm>
            <a:off x="357188" y="4357688"/>
            <a:ext cx="2214562" cy="1785937"/>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a:p>
        </p:txBody>
      </p:sp>
      <p:sp>
        <p:nvSpPr>
          <p:cNvPr id="26629" name="4 CuadroTexto"/>
          <p:cNvSpPr txBox="1">
            <a:spLocks noChangeArrowheads="1"/>
          </p:cNvSpPr>
          <p:nvPr/>
        </p:nvSpPr>
        <p:spPr bwMode="auto">
          <a:xfrm>
            <a:off x="357188" y="4429125"/>
            <a:ext cx="3181350" cy="2000250"/>
          </a:xfrm>
          <a:prstGeom prst="rect">
            <a:avLst/>
          </a:prstGeom>
          <a:noFill/>
          <a:ln w="9525">
            <a:noFill/>
            <a:miter lim="800000"/>
            <a:headEnd/>
            <a:tailEnd/>
          </a:ln>
        </p:spPr>
        <p:txBody>
          <a:bodyPr wrap="none">
            <a:spAutoFit/>
          </a:bodyPr>
          <a:lstStyle/>
          <a:p>
            <a:r>
              <a:rPr lang="es-MX" sz="1600"/>
              <a:t>Normatividad</a:t>
            </a:r>
          </a:p>
          <a:p>
            <a:r>
              <a:rPr lang="es-MX" sz="1600"/>
              <a:t>Infraestructura</a:t>
            </a:r>
          </a:p>
          <a:p>
            <a:r>
              <a:rPr lang="es-MX" sz="1600"/>
              <a:t>Equipo Biomédico</a:t>
            </a:r>
          </a:p>
          <a:p>
            <a:r>
              <a:rPr lang="es-MX" sz="1600"/>
              <a:t>Sistemas Informáticos</a:t>
            </a:r>
          </a:p>
          <a:p>
            <a:r>
              <a:rPr lang="es-MX" sz="1600"/>
              <a:t>Recursos Humanos Capacitados</a:t>
            </a:r>
          </a:p>
          <a:p>
            <a:r>
              <a:rPr lang="es-MX" sz="1600"/>
              <a:t>Organización SS</a:t>
            </a:r>
          </a:p>
          <a:p>
            <a:endParaRPr lang="es-MX" sz="2800"/>
          </a:p>
        </p:txBody>
      </p:sp>
      <p:sp>
        <p:nvSpPr>
          <p:cNvPr id="26630" name="6 CuadroTexto"/>
          <p:cNvSpPr txBox="1">
            <a:spLocks noChangeArrowheads="1"/>
          </p:cNvSpPr>
          <p:nvPr/>
        </p:nvSpPr>
        <p:spPr bwMode="auto">
          <a:xfrm>
            <a:off x="2928938" y="3143250"/>
            <a:ext cx="3429000" cy="1323975"/>
          </a:xfrm>
          <a:prstGeom prst="rect">
            <a:avLst/>
          </a:prstGeom>
          <a:noFill/>
          <a:ln w="9525">
            <a:noFill/>
            <a:miter lim="800000"/>
            <a:headEnd/>
            <a:tailEnd/>
          </a:ln>
        </p:spPr>
        <p:txBody>
          <a:bodyPr>
            <a:spAutoFit/>
          </a:bodyPr>
          <a:lstStyle/>
          <a:p>
            <a:r>
              <a:rPr lang="es-MX" sz="1600"/>
              <a:t>Apoyo en lo Programas Prioritarios</a:t>
            </a:r>
          </a:p>
          <a:p>
            <a:r>
              <a:rPr lang="es-MX" sz="1600"/>
              <a:t>Enfermería</a:t>
            </a:r>
          </a:p>
          <a:p>
            <a:r>
              <a:rPr lang="es-MX" sz="1600"/>
              <a:t>Información  electrónica en salud</a:t>
            </a:r>
          </a:p>
          <a:p>
            <a:r>
              <a:rPr lang="es-MX" sz="1600"/>
              <a:t>Salud Preventiva</a:t>
            </a:r>
          </a:p>
          <a:p>
            <a:endParaRPr lang="es-MX" sz="1600"/>
          </a:p>
        </p:txBody>
      </p:sp>
      <p:sp>
        <p:nvSpPr>
          <p:cNvPr id="8" name="7 Elipse"/>
          <p:cNvSpPr/>
          <p:nvPr/>
        </p:nvSpPr>
        <p:spPr bwMode="auto">
          <a:xfrm>
            <a:off x="6011863" y="1571625"/>
            <a:ext cx="2214562" cy="1785938"/>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a:p>
        </p:txBody>
      </p:sp>
      <p:sp>
        <p:nvSpPr>
          <p:cNvPr id="26632" name="8 CuadroTexto"/>
          <p:cNvSpPr txBox="1">
            <a:spLocks noChangeArrowheads="1"/>
          </p:cNvSpPr>
          <p:nvPr/>
        </p:nvSpPr>
        <p:spPr bwMode="auto">
          <a:xfrm>
            <a:off x="5857875" y="1785938"/>
            <a:ext cx="3000375" cy="1570037"/>
          </a:xfrm>
          <a:prstGeom prst="rect">
            <a:avLst/>
          </a:prstGeom>
          <a:noFill/>
          <a:ln w="9525">
            <a:noFill/>
            <a:miter lim="800000"/>
            <a:headEnd/>
            <a:tailEnd/>
          </a:ln>
        </p:spPr>
        <p:txBody>
          <a:bodyPr>
            <a:spAutoFit/>
          </a:bodyPr>
          <a:lstStyle/>
          <a:p>
            <a:r>
              <a:rPr lang="es-MX" sz="1600"/>
              <a:t>Sistema Nacional de Telesalud</a:t>
            </a:r>
          </a:p>
          <a:p>
            <a:r>
              <a:rPr lang="es-MX" sz="1600"/>
              <a:t>Redes estatales Telemedicina</a:t>
            </a:r>
          </a:p>
          <a:p>
            <a:r>
              <a:rPr lang="es-MX" sz="1600"/>
              <a:t>Observatorio de Telesalud</a:t>
            </a:r>
          </a:p>
          <a:p>
            <a:r>
              <a:rPr lang="es-MX" sz="1600"/>
              <a:t>Capacitación e Investigación</a:t>
            </a:r>
          </a:p>
          <a:p>
            <a:r>
              <a:rPr lang="es-MX" sz="1600"/>
              <a:t> en Telesalud</a:t>
            </a:r>
          </a:p>
          <a:p>
            <a:endParaRPr lang="es-MX" sz="1600"/>
          </a:p>
        </p:txBody>
      </p:sp>
      <p:sp>
        <p:nvSpPr>
          <p:cNvPr id="26633" name="12 Flecha a la derecha con muesca"/>
          <p:cNvSpPr>
            <a:spLocks noChangeArrowheads="1"/>
          </p:cNvSpPr>
          <p:nvPr/>
        </p:nvSpPr>
        <p:spPr bwMode="auto">
          <a:xfrm rot="-1740456">
            <a:off x="2522538" y="4210050"/>
            <a:ext cx="714375" cy="571500"/>
          </a:xfrm>
          <a:prstGeom prst="notchedRightArrow">
            <a:avLst>
              <a:gd name="adj1" fmla="val 50000"/>
              <a:gd name="adj2" fmla="val 50000"/>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a:gradFill>
          <a:ln w="9525" algn="ctr">
            <a:noFill/>
            <a:miter lim="800000"/>
            <a:headEnd/>
            <a:tailEnd/>
          </a:ln>
        </p:spPr>
        <p:txBody>
          <a:bodyPr wrap="none"/>
          <a:lstStyle/>
          <a:p>
            <a:endParaRPr lang="es-MX"/>
          </a:p>
        </p:txBody>
      </p:sp>
      <p:sp>
        <p:nvSpPr>
          <p:cNvPr id="26634" name="2 CuadroTexto"/>
          <p:cNvSpPr txBox="1">
            <a:spLocks noChangeArrowheads="1"/>
          </p:cNvSpPr>
          <p:nvPr/>
        </p:nvSpPr>
        <p:spPr bwMode="auto">
          <a:xfrm>
            <a:off x="785813" y="1428750"/>
            <a:ext cx="3143250" cy="1570038"/>
          </a:xfrm>
          <a:prstGeom prst="rect">
            <a:avLst/>
          </a:prstGeom>
          <a:noFill/>
          <a:ln w="9525">
            <a:noFill/>
            <a:miter lim="800000"/>
            <a:headEnd/>
            <a:tailEnd/>
          </a:ln>
        </p:spPr>
        <p:txBody>
          <a:bodyPr>
            <a:spAutoFit/>
          </a:bodyPr>
          <a:lstStyle/>
          <a:p>
            <a:r>
              <a:rPr lang="es-MX"/>
              <a:t>Consolidación del Sistema Nacional de Telesalud</a:t>
            </a:r>
          </a:p>
          <a:p>
            <a:endParaRPr lang="es-MX"/>
          </a:p>
          <a:p>
            <a:r>
              <a:rPr lang="es-MX" sz="1600"/>
              <a:t> </a:t>
            </a:r>
            <a:endParaRPr lang="es-MX"/>
          </a:p>
        </p:txBody>
      </p:sp>
      <p:sp>
        <p:nvSpPr>
          <p:cNvPr id="26635" name="12 CuadroTexto"/>
          <p:cNvSpPr txBox="1">
            <a:spLocks noChangeArrowheads="1"/>
          </p:cNvSpPr>
          <p:nvPr/>
        </p:nvSpPr>
        <p:spPr bwMode="auto">
          <a:xfrm>
            <a:off x="6500813" y="1071563"/>
            <a:ext cx="1338262" cy="400050"/>
          </a:xfrm>
          <a:prstGeom prst="rect">
            <a:avLst/>
          </a:prstGeom>
          <a:noFill/>
          <a:ln w="9525">
            <a:noFill/>
            <a:miter lim="800000"/>
            <a:headEnd/>
            <a:tailEnd/>
          </a:ln>
        </p:spPr>
        <p:txBody>
          <a:bodyPr wrap="none">
            <a:spAutoFit/>
          </a:bodyPr>
          <a:lstStyle/>
          <a:p>
            <a:r>
              <a:rPr lang="es-MX"/>
              <a:t>Productos</a:t>
            </a:r>
          </a:p>
        </p:txBody>
      </p:sp>
      <p:sp>
        <p:nvSpPr>
          <p:cNvPr id="26636" name="13 CuadroTexto"/>
          <p:cNvSpPr txBox="1">
            <a:spLocks noChangeArrowheads="1"/>
          </p:cNvSpPr>
          <p:nvPr/>
        </p:nvSpPr>
        <p:spPr bwMode="auto">
          <a:xfrm>
            <a:off x="3571875" y="2214563"/>
            <a:ext cx="1655763" cy="400050"/>
          </a:xfrm>
          <a:prstGeom prst="rect">
            <a:avLst/>
          </a:prstGeom>
          <a:noFill/>
          <a:ln w="9525">
            <a:noFill/>
            <a:miter lim="800000"/>
            <a:headEnd/>
            <a:tailEnd/>
          </a:ln>
        </p:spPr>
        <p:txBody>
          <a:bodyPr wrap="none">
            <a:spAutoFit/>
          </a:bodyPr>
          <a:lstStyle/>
          <a:p>
            <a:r>
              <a:rPr lang="es-MX"/>
              <a:t>Teleservicios</a:t>
            </a:r>
          </a:p>
        </p:txBody>
      </p:sp>
      <p:sp>
        <p:nvSpPr>
          <p:cNvPr id="26637" name="14 CuadroTexto"/>
          <p:cNvSpPr txBox="1">
            <a:spLocks noChangeArrowheads="1"/>
          </p:cNvSpPr>
          <p:nvPr/>
        </p:nvSpPr>
        <p:spPr bwMode="auto">
          <a:xfrm>
            <a:off x="714375" y="3857625"/>
            <a:ext cx="1152525" cy="400050"/>
          </a:xfrm>
          <a:prstGeom prst="rect">
            <a:avLst/>
          </a:prstGeom>
          <a:noFill/>
          <a:ln w="9525">
            <a:noFill/>
            <a:miter lim="800000"/>
            <a:headEnd/>
            <a:tailEnd/>
          </a:ln>
        </p:spPr>
        <p:txBody>
          <a:bodyPr wrap="none">
            <a:spAutoFit/>
          </a:bodyPr>
          <a:lstStyle/>
          <a:p>
            <a:r>
              <a:rPr lang="es-MX"/>
              <a:t>Insumos</a:t>
            </a:r>
          </a:p>
        </p:txBody>
      </p:sp>
      <p:sp>
        <p:nvSpPr>
          <p:cNvPr id="26638" name="13 Rectángulo"/>
          <p:cNvSpPr>
            <a:spLocks noChangeArrowheads="1"/>
          </p:cNvSpPr>
          <p:nvPr/>
        </p:nvSpPr>
        <p:spPr bwMode="auto">
          <a:xfrm>
            <a:off x="4572000" y="4786313"/>
            <a:ext cx="4572000" cy="1054100"/>
          </a:xfrm>
          <a:prstGeom prst="rect">
            <a:avLst/>
          </a:prstGeom>
          <a:noFill/>
          <a:ln w="9525">
            <a:noFill/>
            <a:miter lim="800000"/>
            <a:headEnd/>
            <a:tailEnd/>
          </a:ln>
        </p:spPr>
        <p:txBody>
          <a:bodyPr>
            <a:spAutoFit/>
          </a:bodyPr>
          <a:lstStyle/>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latin typeface="Arial" charset="0"/>
              </a:rPr>
              <a:t>PROGRAMA DE ACCIÓN ESPECIFICO</a:t>
            </a:r>
          </a:p>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latin typeface="Arial" charset="0"/>
              </a:rPr>
              <a:t>TELESALUD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Rectángulo"/>
          <p:cNvSpPr/>
          <p:nvPr/>
        </p:nvSpPr>
        <p:spPr bwMode="auto">
          <a:xfrm>
            <a:off x="6215074" y="5429264"/>
            <a:ext cx="1571625"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3" name="22 Elipse"/>
          <p:cNvSpPr/>
          <p:nvPr/>
        </p:nvSpPr>
        <p:spPr bwMode="auto">
          <a:xfrm>
            <a:off x="6858000" y="2214563"/>
            <a:ext cx="571500" cy="714375"/>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11" name="10 Elipse"/>
          <p:cNvSpPr/>
          <p:nvPr/>
        </p:nvSpPr>
        <p:spPr bwMode="auto">
          <a:xfrm>
            <a:off x="2000250" y="2214563"/>
            <a:ext cx="3571875" cy="1928812"/>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4000"/>
          </a:p>
        </p:txBody>
      </p:sp>
      <p:sp>
        <p:nvSpPr>
          <p:cNvPr id="12" name="11 Elipse"/>
          <p:cNvSpPr/>
          <p:nvPr/>
        </p:nvSpPr>
        <p:spPr bwMode="auto">
          <a:xfrm>
            <a:off x="785813" y="2357438"/>
            <a:ext cx="1071562" cy="785812"/>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27654" name="6 CuadroTexto"/>
          <p:cNvSpPr txBox="1">
            <a:spLocks noChangeArrowheads="1"/>
          </p:cNvSpPr>
          <p:nvPr/>
        </p:nvSpPr>
        <p:spPr bwMode="auto">
          <a:xfrm>
            <a:off x="2643188" y="3071813"/>
            <a:ext cx="3429000" cy="1015663"/>
          </a:xfrm>
          <a:prstGeom prst="rect">
            <a:avLst/>
          </a:prstGeom>
          <a:noFill/>
          <a:ln w="9525">
            <a:noFill/>
            <a:miter lim="800000"/>
            <a:headEnd/>
            <a:tailEnd/>
          </a:ln>
        </p:spPr>
        <p:txBody>
          <a:bodyPr>
            <a:spAutoFit/>
          </a:bodyPr>
          <a:lstStyle/>
          <a:p>
            <a:r>
              <a:rPr lang="es-MX"/>
              <a:t>SISTEMA NACIONAL DE TELESALUD</a:t>
            </a:r>
          </a:p>
          <a:p>
            <a:endParaRPr lang="es-MX"/>
          </a:p>
        </p:txBody>
      </p:sp>
      <p:sp>
        <p:nvSpPr>
          <p:cNvPr id="8" name="7 Elipse"/>
          <p:cNvSpPr/>
          <p:nvPr/>
        </p:nvSpPr>
        <p:spPr bwMode="auto">
          <a:xfrm>
            <a:off x="5786438" y="1000125"/>
            <a:ext cx="1071562" cy="1214438"/>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27656" name="8 CuadroTexto"/>
          <p:cNvSpPr txBox="1">
            <a:spLocks noChangeArrowheads="1"/>
          </p:cNvSpPr>
          <p:nvPr/>
        </p:nvSpPr>
        <p:spPr bwMode="auto">
          <a:xfrm>
            <a:off x="5643563" y="1357313"/>
            <a:ext cx="1785937" cy="830997"/>
          </a:xfrm>
          <a:prstGeom prst="rect">
            <a:avLst/>
          </a:prstGeom>
          <a:noFill/>
          <a:ln w="9525">
            <a:noFill/>
            <a:miter lim="800000"/>
            <a:headEnd/>
            <a:tailEnd/>
          </a:ln>
        </p:spPr>
        <p:txBody>
          <a:bodyPr>
            <a:spAutoFit/>
          </a:bodyPr>
          <a:lstStyle/>
          <a:p>
            <a:r>
              <a:rPr lang="es-MX" sz="1600" dirty="0"/>
              <a:t>Redes  Estatales de Telemedicina</a:t>
            </a:r>
          </a:p>
          <a:p>
            <a:endParaRPr lang="es-MX" sz="1600" dirty="0"/>
          </a:p>
        </p:txBody>
      </p:sp>
      <p:sp>
        <p:nvSpPr>
          <p:cNvPr id="15" name="14 Elipse"/>
          <p:cNvSpPr/>
          <p:nvPr/>
        </p:nvSpPr>
        <p:spPr bwMode="auto">
          <a:xfrm>
            <a:off x="928688" y="1214438"/>
            <a:ext cx="1000125" cy="642937"/>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27658" name="8 CuadroTexto"/>
          <p:cNvSpPr txBox="1">
            <a:spLocks noChangeArrowheads="1"/>
          </p:cNvSpPr>
          <p:nvPr/>
        </p:nvSpPr>
        <p:spPr bwMode="auto">
          <a:xfrm>
            <a:off x="785786" y="1142984"/>
            <a:ext cx="1643062" cy="1169551"/>
          </a:xfrm>
          <a:prstGeom prst="rect">
            <a:avLst/>
          </a:prstGeom>
          <a:noFill/>
          <a:ln w="9525">
            <a:noFill/>
            <a:miter lim="800000"/>
            <a:headEnd/>
            <a:tailEnd/>
          </a:ln>
        </p:spPr>
        <p:txBody>
          <a:bodyPr>
            <a:spAutoFit/>
          </a:bodyPr>
          <a:lstStyle/>
          <a:p>
            <a:r>
              <a:rPr lang="es-MX" sz="1400"/>
              <a:t>Red Institutos Nacionales Hospitales de Alta Especialidad</a:t>
            </a:r>
          </a:p>
          <a:p>
            <a:endParaRPr lang="es-MX" sz="1400"/>
          </a:p>
        </p:txBody>
      </p:sp>
      <p:sp>
        <p:nvSpPr>
          <p:cNvPr id="17" name="16 Elipse"/>
          <p:cNvSpPr/>
          <p:nvPr/>
        </p:nvSpPr>
        <p:spPr bwMode="auto">
          <a:xfrm>
            <a:off x="6858000" y="3214688"/>
            <a:ext cx="857250" cy="785812"/>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27660" name="8 CuadroTexto"/>
          <p:cNvSpPr txBox="1">
            <a:spLocks noChangeArrowheads="1"/>
          </p:cNvSpPr>
          <p:nvPr/>
        </p:nvSpPr>
        <p:spPr bwMode="auto">
          <a:xfrm>
            <a:off x="7143768" y="3214686"/>
            <a:ext cx="1785938" cy="954107"/>
          </a:xfrm>
          <a:prstGeom prst="rect">
            <a:avLst/>
          </a:prstGeom>
          <a:noFill/>
          <a:ln w="9525">
            <a:noFill/>
            <a:miter lim="800000"/>
            <a:headEnd/>
            <a:tailEnd/>
          </a:ln>
        </p:spPr>
        <p:txBody>
          <a:bodyPr>
            <a:spAutoFit/>
          </a:bodyPr>
          <a:lstStyle/>
          <a:p>
            <a:r>
              <a:rPr lang="es-MX" sz="1400" dirty="0"/>
              <a:t>Instituciones Educativas</a:t>
            </a:r>
          </a:p>
          <a:p>
            <a:r>
              <a:rPr lang="es-MX" sz="1400" dirty="0"/>
              <a:t>Universidades</a:t>
            </a:r>
          </a:p>
          <a:p>
            <a:endParaRPr lang="es-MX" sz="1400" dirty="0"/>
          </a:p>
        </p:txBody>
      </p:sp>
      <p:sp>
        <p:nvSpPr>
          <p:cNvPr id="27661" name="8 CuadroTexto"/>
          <p:cNvSpPr txBox="1">
            <a:spLocks noChangeArrowheads="1"/>
          </p:cNvSpPr>
          <p:nvPr/>
        </p:nvSpPr>
        <p:spPr bwMode="auto">
          <a:xfrm>
            <a:off x="500063" y="2500313"/>
            <a:ext cx="1785937" cy="1077218"/>
          </a:xfrm>
          <a:prstGeom prst="rect">
            <a:avLst/>
          </a:prstGeom>
          <a:noFill/>
          <a:ln w="9525">
            <a:noFill/>
            <a:miter lim="800000"/>
            <a:headEnd/>
            <a:tailEnd/>
          </a:ln>
        </p:spPr>
        <p:txBody>
          <a:bodyPr>
            <a:spAutoFit/>
          </a:bodyPr>
          <a:lstStyle/>
          <a:p>
            <a:r>
              <a:rPr lang="es-MX" sz="1600" dirty="0"/>
              <a:t>Instituciones del Sector</a:t>
            </a:r>
          </a:p>
          <a:p>
            <a:r>
              <a:rPr lang="es-MX" sz="1600" dirty="0"/>
              <a:t>IMSS, ISSTE</a:t>
            </a:r>
          </a:p>
          <a:p>
            <a:endParaRPr lang="es-MX" sz="1600" dirty="0"/>
          </a:p>
        </p:txBody>
      </p:sp>
      <p:sp>
        <p:nvSpPr>
          <p:cNvPr id="20" name="19 Elipse"/>
          <p:cNvSpPr/>
          <p:nvPr/>
        </p:nvSpPr>
        <p:spPr bwMode="auto">
          <a:xfrm>
            <a:off x="4214813" y="1143000"/>
            <a:ext cx="571500" cy="714375"/>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27663" name="8 CuadroTexto"/>
          <p:cNvSpPr txBox="1">
            <a:spLocks noChangeArrowheads="1"/>
          </p:cNvSpPr>
          <p:nvPr/>
        </p:nvSpPr>
        <p:spPr bwMode="auto">
          <a:xfrm>
            <a:off x="3857620" y="1142984"/>
            <a:ext cx="1785938" cy="830997"/>
          </a:xfrm>
          <a:prstGeom prst="rect">
            <a:avLst/>
          </a:prstGeom>
          <a:noFill/>
          <a:ln w="9525">
            <a:noFill/>
            <a:miter lim="800000"/>
            <a:headEnd/>
            <a:tailEnd/>
          </a:ln>
        </p:spPr>
        <p:txBody>
          <a:bodyPr>
            <a:spAutoFit/>
          </a:bodyPr>
          <a:lstStyle/>
          <a:p>
            <a:r>
              <a:rPr lang="es-MX" sz="1600" dirty="0" smtClean="0"/>
              <a:t>Academias de</a:t>
            </a:r>
          </a:p>
          <a:p>
            <a:r>
              <a:rPr lang="es-MX" sz="1600" dirty="0" smtClean="0"/>
              <a:t>Medicina</a:t>
            </a:r>
          </a:p>
          <a:p>
            <a:endParaRPr lang="es-MX" sz="1600" dirty="0"/>
          </a:p>
        </p:txBody>
      </p:sp>
      <p:sp>
        <p:nvSpPr>
          <p:cNvPr id="27664" name="8 CuadroTexto"/>
          <p:cNvSpPr txBox="1">
            <a:spLocks noChangeArrowheads="1"/>
          </p:cNvSpPr>
          <p:nvPr/>
        </p:nvSpPr>
        <p:spPr bwMode="auto">
          <a:xfrm>
            <a:off x="6715140" y="2357430"/>
            <a:ext cx="1785938" cy="492443"/>
          </a:xfrm>
          <a:prstGeom prst="rect">
            <a:avLst/>
          </a:prstGeom>
          <a:noFill/>
          <a:ln w="9525">
            <a:noFill/>
            <a:miter lim="800000"/>
            <a:headEnd/>
            <a:tailEnd/>
          </a:ln>
        </p:spPr>
        <p:txBody>
          <a:bodyPr>
            <a:spAutoFit/>
          </a:bodyPr>
          <a:lstStyle/>
          <a:p>
            <a:r>
              <a:rPr lang="es-MX" sz="1400" dirty="0"/>
              <a:t>Caravanas</a:t>
            </a:r>
          </a:p>
          <a:p>
            <a:endParaRPr lang="es-MX" sz="1200" dirty="0"/>
          </a:p>
        </p:txBody>
      </p:sp>
      <p:sp>
        <p:nvSpPr>
          <p:cNvPr id="24" name="23 Rectángulo"/>
          <p:cNvSpPr/>
          <p:nvPr/>
        </p:nvSpPr>
        <p:spPr bwMode="auto">
          <a:xfrm>
            <a:off x="2714625" y="1285875"/>
            <a:ext cx="642938" cy="642938"/>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7666" name="8 CuadroTexto"/>
          <p:cNvSpPr txBox="1">
            <a:spLocks noChangeArrowheads="1"/>
          </p:cNvSpPr>
          <p:nvPr/>
        </p:nvSpPr>
        <p:spPr bwMode="auto">
          <a:xfrm>
            <a:off x="2285984" y="1214422"/>
            <a:ext cx="1785937" cy="830997"/>
          </a:xfrm>
          <a:prstGeom prst="rect">
            <a:avLst/>
          </a:prstGeom>
          <a:noFill/>
          <a:ln w="9525">
            <a:noFill/>
            <a:miter lim="800000"/>
            <a:headEnd/>
            <a:tailEnd/>
          </a:ln>
        </p:spPr>
        <p:txBody>
          <a:bodyPr>
            <a:spAutoFit/>
          </a:bodyPr>
          <a:lstStyle/>
          <a:p>
            <a:r>
              <a:rPr lang="es-MX" sz="1600" dirty="0"/>
              <a:t>Observatorio de </a:t>
            </a:r>
            <a:r>
              <a:rPr lang="es-MX" sz="1600" dirty="0" err="1"/>
              <a:t>Telesalud</a:t>
            </a:r>
            <a:endParaRPr lang="es-MX" sz="1600" dirty="0"/>
          </a:p>
          <a:p>
            <a:endParaRPr lang="es-MX" sz="1600" dirty="0"/>
          </a:p>
        </p:txBody>
      </p:sp>
      <p:sp>
        <p:nvSpPr>
          <p:cNvPr id="27" name="26 Rectángulo"/>
          <p:cNvSpPr/>
          <p:nvPr/>
        </p:nvSpPr>
        <p:spPr bwMode="auto">
          <a:xfrm>
            <a:off x="5643563" y="2857500"/>
            <a:ext cx="642937" cy="642938"/>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7668" name="8 CuadroTexto"/>
          <p:cNvSpPr txBox="1">
            <a:spLocks noChangeArrowheads="1"/>
          </p:cNvSpPr>
          <p:nvPr/>
        </p:nvSpPr>
        <p:spPr bwMode="auto">
          <a:xfrm>
            <a:off x="5572125" y="3000375"/>
            <a:ext cx="1785938" cy="584775"/>
          </a:xfrm>
          <a:prstGeom prst="rect">
            <a:avLst/>
          </a:prstGeom>
          <a:noFill/>
          <a:ln w="9525">
            <a:noFill/>
            <a:miter lim="800000"/>
            <a:headEnd/>
            <a:tailEnd/>
          </a:ln>
        </p:spPr>
        <p:txBody>
          <a:bodyPr>
            <a:spAutoFit/>
          </a:bodyPr>
          <a:lstStyle/>
          <a:p>
            <a:r>
              <a:rPr lang="es-MX" sz="1600"/>
              <a:t>Portales</a:t>
            </a:r>
          </a:p>
          <a:p>
            <a:endParaRPr lang="es-MX" sz="1600"/>
          </a:p>
        </p:txBody>
      </p:sp>
      <p:sp>
        <p:nvSpPr>
          <p:cNvPr id="28" name="27 Rectángulo"/>
          <p:cNvSpPr/>
          <p:nvPr/>
        </p:nvSpPr>
        <p:spPr bwMode="auto">
          <a:xfrm>
            <a:off x="285750" y="4286250"/>
            <a:ext cx="7643813"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7670" name="13 Rectángulo"/>
          <p:cNvSpPr>
            <a:spLocks noChangeArrowheads="1"/>
          </p:cNvSpPr>
          <p:nvPr/>
        </p:nvSpPr>
        <p:spPr bwMode="auto">
          <a:xfrm>
            <a:off x="357188" y="4286250"/>
            <a:ext cx="7643812" cy="292709"/>
          </a:xfrm>
          <a:prstGeom prst="rect">
            <a:avLst/>
          </a:prstGeom>
          <a:noFill/>
          <a:ln w="9525">
            <a:noFill/>
            <a:miter lim="800000"/>
            <a:headEnd/>
            <a:tailEnd/>
          </a:ln>
        </p:spPr>
        <p:txBody>
          <a:bodyPr>
            <a:spAutoFit/>
          </a:bodyPr>
          <a:lstStyle/>
          <a:p>
            <a:pPr>
              <a:lnSpc>
                <a:spcPct val="93000"/>
              </a:lnSpc>
              <a:spcBef>
                <a:spcPts val="800"/>
              </a:spcBef>
              <a:buFont typeface="EurekaSans-Regular"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latin typeface="Arial" charset="0"/>
              </a:rPr>
              <a:t>PROGRAMA DE ACCIÓN ESPECIFICO TELESALUD</a:t>
            </a:r>
          </a:p>
        </p:txBody>
      </p:sp>
      <p:sp>
        <p:nvSpPr>
          <p:cNvPr id="29" name="28 Rectángulo"/>
          <p:cNvSpPr/>
          <p:nvPr/>
        </p:nvSpPr>
        <p:spPr bwMode="auto">
          <a:xfrm>
            <a:off x="285750" y="4786313"/>
            <a:ext cx="1428750"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30" name="29 Rectángulo"/>
          <p:cNvSpPr/>
          <p:nvPr/>
        </p:nvSpPr>
        <p:spPr bwMode="auto">
          <a:xfrm>
            <a:off x="285750" y="5429250"/>
            <a:ext cx="1214438"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31" name="30 Rectángulo"/>
          <p:cNvSpPr/>
          <p:nvPr/>
        </p:nvSpPr>
        <p:spPr bwMode="auto">
          <a:xfrm>
            <a:off x="2500313" y="4786313"/>
            <a:ext cx="785812"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32" name="31 Rectángulo"/>
          <p:cNvSpPr/>
          <p:nvPr/>
        </p:nvSpPr>
        <p:spPr bwMode="auto">
          <a:xfrm>
            <a:off x="4357688" y="4857750"/>
            <a:ext cx="1643072"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33" name="32 Rectángulo"/>
          <p:cNvSpPr/>
          <p:nvPr/>
        </p:nvSpPr>
        <p:spPr bwMode="auto">
          <a:xfrm>
            <a:off x="2500313" y="5429250"/>
            <a:ext cx="785812"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7676" name="8 CuadroTexto"/>
          <p:cNvSpPr txBox="1">
            <a:spLocks noChangeArrowheads="1"/>
          </p:cNvSpPr>
          <p:nvPr/>
        </p:nvSpPr>
        <p:spPr bwMode="auto">
          <a:xfrm>
            <a:off x="285750" y="4786313"/>
            <a:ext cx="2000234" cy="584775"/>
          </a:xfrm>
          <a:prstGeom prst="rect">
            <a:avLst/>
          </a:prstGeom>
          <a:noFill/>
          <a:ln w="9525">
            <a:noFill/>
            <a:miter lim="800000"/>
            <a:headEnd/>
            <a:tailEnd/>
          </a:ln>
        </p:spPr>
        <p:txBody>
          <a:bodyPr wrap="square">
            <a:spAutoFit/>
          </a:bodyPr>
          <a:lstStyle/>
          <a:p>
            <a:r>
              <a:rPr lang="es-MX" sz="1600" dirty="0"/>
              <a:t>Recomendaciones</a:t>
            </a:r>
          </a:p>
          <a:p>
            <a:endParaRPr lang="es-MX" sz="1600" dirty="0"/>
          </a:p>
        </p:txBody>
      </p:sp>
      <p:sp>
        <p:nvSpPr>
          <p:cNvPr id="27677" name="8 CuadroTexto"/>
          <p:cNvSpPr txBox="1">
            <a:spLocks noChangeArrowheads="1"/>
          </p:cNvSpPr>
          <p:nvPr/>
        </p:nvSpPr>
        <p:spPr bwMode="auto">
          <a:xfrm>
            <a:off x="285750" y="5429250"/>
            <a:ext cx="1928813" cy="461963"/>
          </a:xfrm>
          <a:prstGeom prst="rect">
            <a:avLst/>
          </a:prstGeom>
          <a:noFill/>
          <a:ln w="9525">
            <a:noFill/>
            <a:miter lim="800000"/>
            <a:headEnd/>
            <a:tailEnd/>
          </a:ln>
        </p:spPr>
        <p:txBody>
          <a:bodyPr>
            <a:spAutoFit/>
          </a:bodyPr>
          <a:lstStyle/>
          <a:p>
            <a:r>
              <a:rPr lang="es-MX" sz="1200" dirty="0"/>
              <a:t>Manual Videoconferencia</a:t>
            </a:r>
          </a:p>
          <a:p>
            <a:endParaRPr lang="es-MX" sz="1200" dirty="0"/>
          </a:p>
        </p:txBody>
      </p:sp>
      <p:sp>
        <p:nvSpPr>
          <p:cNvPr id="27678" name="8 CuadroTexto"/>
          <p:cNvSpPr txBox="1">
            <a:spLocks noChangeArrowheads="1"/>
          </p:cNvSpPr>
          <p:nvPr/>
        </p:nvSpPr>
        <p:spPr bwMode="auto">
          <a:xfrm>
            <a:off x="2428875" y="4786313"/>
            <a:ext cx="1785938" cy="584775"/>
          </a:xfrm>
          <a:prstGeom prst="rect">
            <a:avLst/>
          </a:prstGeom>
          <a:noFill/>
          <a:ln w="9525">
            <a:noFill/>
            <a:miter lim="800000"/>
            <a:headEnd/>
            <a:tailEnd/>
          </a:ln>
        </p:spPr>
        <p:txBody>
          <a:bodyPr>
            <a:spAutoFit/>
          </a:bodyPr>
          <a:lstStyle/>
          <a:p>
            <a:r>
              <a:rPr lang="es-MX" sz="1600"/>
              <a:t>Interoperabilidad</a:t>
            </a:r>
          </a:p>
          <a:p>
            <a:endParaRPr lang="es-MX" sz="1600"/>
          </a:p>
        </p:txBody>
      </p:sp>
      <p:sp>
        <p:nvSpPr>
          <p:cNvPr id="27679" name="8 CuadroTexto"/>
          <p:cNvSpPr txBox="1">
            <a:spLocks noChangeArrowheads="1"/>
          </p:cNvSpPr>
          <p:nvPr/>
        </p:nvSpPr>
        <p:spPr bwMode="auto">
          <a:xfrm>
            <a:off x="2214546" y="5429264"/>
            <a:ext cx="1857375" cy="461962"/>
          </a:xfrm>
          <a:prstGeom prst="rect">
            <a:avLst/>
          </a:prstGeom>
          <a:noFill/>
          <a:ln w="9525">
            <a:noFill/>
            <a:miter lim="800000"/>
            <a:headEnd/>
            <a:tailEnd/>
          </a:ln>
        </p:spPr>
        <p:txBody>
          <a:bodyPr wrap="square">
            <a:spAutoFit/>
          </a:bodyPr>
          <a:lstStyle/>
          <a:p>
            <a:r>
              <a:rPr lang="es-MX" sz="1200" dirty="0"/>
              <a:t>Sistemas software</a:t>
            </a:r>
          </a:p>
          <a:p>
            <a:endParaRPr lang="es-MX" sz="1200" dirty="0"/>
          </a:p>
        </p:txBody>
      </p:sp>
      <p:sp>
        <p:nvSpPr>
          <p:cNvPr id="27680" name="8 CuadroTexto"/>
          <p:cNvSpPr txBox="1">
            <a:spLocks noChangeArrowheads="1"/>
          </p:cNvSpPr>
          <p:nvPr/>
        </p:nvSpPr>
        <p:spPr bwMode="auto">
          <a:xfrm>
            <a:off x="4286248" y="4786322"/>
            <a:ext cx="1785937" cy="338554"/>
          </a:xfrm>
          <a:prstGeom prst="rect">
            <a:avLst/>
          </a:prstGeom>
          <a:noFill/>
          <a:ln w="9525">
            <a:noFill/>
            <a:miter lim="800000"/>
            <a:headEnd/>
            <a:tailEnd/>
          </a:ln>
        </p:spPr>
        <p:txBody>
          <a:bodyPr wrap="square">
            <a:spAutoFit/>
          </a:bodyPr>
          <a:lstStyle/>
          <a:p>
            <a:r>
              <a:rPr lang="es-MX" sz="1600" dirty="0" smtClean="0"/>
              <a:t>Reglamentación</a:t>
            </a:r>
            <a:endParaRPr lang="es-MX" sz="1600" dirty="0"/>
          </a:p>
        </p:txBody>
      </p:sp>
      <p:sp>
        <p:nvSpPr>
          <p:cNvPr id="39" name="38 Rectángulo"/>
          <p:cNvSpPr/>
          <p:nvPr/>
        </p:nvSpPr>
        <p:spPr bwMode="auto">
          <a:xfrm>
            <a:off x="4143375" y="5357813"/>
            <a:ext cx="1571625"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40" name="39 Rectángulo"/>
          <p:cNvSpPr/>
          <p:nvPr/>
        </p:nvSpPr>
        <p:spPr bwMode="auto">
          <a:xfrm>
            <a:off x="6286512" y="4929198"/>
            <a:ext cx="1928826" cy="2857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cap="flat" cmpd="sng" algn="ctr">
            <a:solidFill>
              <a:schemeClr val="accent1"/>
            </a:solidFill>
            <a:prstDash val="solid"/>
            <a:miter lim="800000"/>
            <a:headEnd type="none" w="med" len="med"/>
            <a:tailEnd type="none" w="med" len="med"/>
          </a:ln>
          <a:effectLst/>
        </p:spPr>
        <p:txBody>
          <a:bodyPr wrap="none"/>
          <a:lstStyle/>
          <a:p>
            <a:pPr eaLnBrk="0" hangingPunct="0">
              <a:defRPr/>
            </a:pPr>
            <a:endParaRPr lang="es-MX" sz="2800"/>
          </a:p>
        </p:txBody>
      </p:sp>
      <p:sp>
        <p:nvSpPr>
          <p:cNvPr id="27683" name="8 CuadroTexto"/>
          <p:cNvSpPr txBox="1">
            <a:spLocks noChangeArrowheads="1"/>
          </p:cNvSpPr>
          <p:nvPr/>
        </p:nvSpPr>
        <p:spPr bwMode="auto">
          <a:xfrm>
            <a:off x="6357950" y="4857760"/>
            <a:ext cx="1785938" cy="584775"/>
          </a:xfrm>
          <a:prstGeom prst="rect">
            <a:avLst/>
          </a:prstGeom>
          <a:noFill/>
          <a:ln w="9525">
            <a:noFill/>
            <a:miter lim="800000"/>
            <a:headEnd/>
            <a:tailEnd/>
          </a:ln>
        </p:spPr>
        <p:txBody>
          <a:bodyPr>
            <a:spAutoFit/>
          </a:bodyPr>
          <a:lstStyle/>
          <a:p>
            <a:r>
              <a:rPr lang="es-MX" sz="1600" dirty="0"/>
              <a:t>Normas de AMD</a:t>
            </a:r>
          </a:p>
          <a:p>
            <a:endParaRPr lang="es-MX" sz="1600" dirty="0"/>
          </a:p>
        </p:txBody>
      </p:sp>
      <p:sp>
        <p:nvSpPr>
          <p:cNvPr id="27684" name="8 CuadroTexto"/>
          <p:cNvSpPr txBox="1">
            <a:spLocks noChangeArrowheads="1"/>
          </p:cNvSpPr>
          <p:nvPr/>
        </p:nvSpPr>
        <p:spPr bwMode="auto">
          <a:xfrm>
            <a:off x="4071938" y="5286375"/>
            <a:ext cx="2000260" cy="584775"/>
          </a:xfrm>
          <a:prstGeom prst="rect">
            <a:avLst/>
          </a:prstGeom>
          <a:noFill/>
          <a:ln w="9525">
            <a:noFill/>
            <a:miter lim="800000"/>
            <a:headEnd/>
            <a:tailEnd/>
          </a:ln>
        </p:spPr>
        <p:txBody>
          <a:bodyPr wrap="square">
            <a:spAutoFit/>
          </a:bodyPr>
          <a:lstStyle/>
          <a:p>
            <a:r>
              <a:rPr lang="es-MX" sz="1600" dirty="0"/>
              <a:t>Diplomado </a:t>
            </a:r>
            <a:r>
              <a:rPr lang="es-MX" sz="1600" dirty="0" err="1"/>
              <a:t>Telemed</a:t>
            </a:r>
            <a:endParaRPr lang="es-MX" sz="1600" dirty="0"/>
          </a:p>
          <a:p>
            <a:endParaRPr lang="es-MX" sz="1600" dirty="0"/>
          </a:p>
        </p:txBody>
      </p:sp>
      <p:sp>
        <p:nvSpPr>
          <p:cNvPr id="27685" name="8 CuadroTexto"/>
          <p:cNvSpPr txBox="1">
            <a:spLocks noChangeArrowheads="1"/>
          </p:cNvSpPr>
          <p:nvPr/>
        </p:nvSpPr>
        <p:spPr bwMode="auto">
          <a:xfrm>
            <a:off x="6215074" y="5429264"/>
            <a:ext cx="2286016" cy="523220"/>
          </a:xfrm>
          <a:prstGeom prst="rect">
            <a:avLst/>
          </a:prstGeom>
          <a:noFill/>
          <a:ln w="9525">
            <a:noFill/>
            <a:miter lim="800000"/>
            <a:headEnd/>
            <a:tailEnd/>
          </a:ln>
        </p:spPr>
        <p:txBody>
          <a:bodyPr wrap="square">
            <a:spAutoFit/>
          </a:bodyPr>
          <a:lstStyle/>
          <a:p>
            <a:r>
              <a:rPr lang="es-MX" sz="1400" dirty="0"/>
              <a:t>¨</a:t>
            </a:r>
            <a:r>
              <a:rPr lang="es-MX" sz="1400" dirty="0" err="1"/>
              <a:t>Politicas</a:t>
            </a:r>
            <a:r>
              <a:rPr lang="es-MX" sz="1400" dirty="0"/>
              <a:t> Lineamientos</a:t>
            </a:r>
          </a:p>
          <a:p>
            <a:endParaRPr lang="es-MX" sz="1400" dirty="0"/>
          </a:p>
        </p:txBody>
      </p:sp>
      <p:sp>
        <p:nvSpPr>
          <p:cNvPr id="27686" name="8 CuadroTexto"/>
          <p:cNvSpPr txBox="1">
            <a:spLocks noChangeArrowheads="1"/>
          </p:cNvSpPr>
          <p:nvPr/>
        </p:nvSpPr>
        <p:spPr bwMode="auto">
          <a:xfrm>
            <a:off x="5286374" y="4286250"/>
            <a:ext cx="2786087" cy="584775"/>
          </a:xfrm>
          <a:prstGeom prst="rect">
            <a:avLst/>
          </a:prstGeom>
          <a:noFill/>
          <a:ln w="9525">
            <a:noFill/>
            <a:miter lim="800000"/>
            <a:headEnd/>
            <a:tailEnd/>
          </a:ln>
        </p:spPr>
        <p:txBody>
          <a:bodyPr wrap="square">
            <a:spAutoFit/>
          </a:bodyPr>
          <a:lstStyle/>
          <a:p>
            <a:r>
              <a:rPr lang="es-MX" sz="1600"/>
              <a:t>Comité Interinstitucional</a:t>
            </a:r>
          </a:p>
          <a:p>
            <a:endParaRPr lang="es-MX" sz="1600"/>
          </a:p>
        </p:txBody>
      </p:sp>
      <p:sp>
        <p:nvSpPr>
          <p:cNvPr id="41" name="40 Elipse"/>
          <p:cNvSpPr/>
          <p:nvPr/>
        </p:nvSpPr>
        <p:spPr bwMode="auto">
          <a:xfrm>
            <a:off x="642910" y="3357562"/>
            <a:ext cx="571500" cy="714375"/>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a:ln w="9525"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s-MX" sz="2800"/>
          </a:p>
        </p:txBody>
      </p:sp>
      <p:sp>
        <p:nvSpPr>
          <p:cNvPr id="42" name="8 CuadroTexto"/>
          <p:cNvSpPr txBox="1">
            <a:spLocks noChangeArrowheads="1"/>
          </p:cNvSpPr>
          <p:nvPr/>
        </p:nvSpPr>
        <p:spPr bwMode="auto">
          <a:xfrm>
            <a:off x="428596" y="3500438"/>
            <a:ext cx="1785938" cy="584775"/>
          </a:xfrm>
          <a:prstGeom prst="rect">
            <a:avLst/>
          </a:prstGeom>
          <a:noFill/>
          <a:ln w="9525">
            <a:noFill/>
            <a:miter lim="800000"/>
            <a:headEnd/>
            <a:tailEnd/>
          </a:ln>
        </p:spPr>
        <p:txBody>
          <a:bodyPr>
            <a:spAutoFit/>
          </a:bodyPr>
          <a:lstStyle/>
          <a:p>
            <a:r>
              <a:rPr lang="es-MX" sz="1600" dirty="0" smtClean="0"/>
              <a:t>Enfermería</a:t>
            </a:r>
          </a:p>
          <a:p>
            <a:endParaRPr lang="es-MX"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bwMode="auto">
          <a:xfrm>
            <a:off x="0" y="6072188"/>
            <a:ext cx="8143875" cy="1143000"/>
          </a:xfrm>
          <a:noFill/>
          <a:ln>
            <a:miter lim="800000"/>
            <a:headEnd/>
            <a:tailEnd/>
          </a:ln>
        </p:spPr>
        <p:txBody>
          <a:bodyPr vert="horz" wrap="square" lIns="91440" tIns="45720" rIns="91440" bIns="45720" numCol="1" anchor="t" anchorCtr="0" compatLnSpc="1">
            <a:prstTxWarp prst="textNoShape">
              <a:avLst/>
            </a:prstTxWarp>
          </a:bodyPr>
          <a:lstStyle/>
          <a:p>
            <a:endParaRPr lang="es-MX" smtClean="0">
              <a:latin typeface="Arial" charset="0"/>
            </a:endParaRPr>
          </a:p>
        </p:txBody>
      </p:sp>
      <p:sp>
        <p:nvSpPr>
          <p:cNvPr id="28675" name="2 CuadroTexto"/>
          <p:cNvSpPr txBox="1">
            <a:spLocks noChangeArrowheads="1"/>
          </p:cNvSpPr>
          <p:nvPr/>
        </p:nvSpPr>
        <p:spPr bwMode="auto">
          <a:xfrm>
            <a:off x="642910" y="1571612"/>
            <a:ext cx="6143625" cy="1692771"/>
          </a:xfrm>
          <a:prstGeom prst="rect">
            <a:avLst/>
          </a:prstGeom>
          <a:noFill/>
          <a:ln w="9525">
            <a:noFill/>
            <a:miter lim="800000"/>
            <a:headEnd/>
            <a:tailEnd/>
          </a:ln>
        </p:spPr>
        <p:txBody>
          <a:bodyPr>
            <a:spAutoFit/>
          </a:bodyPr>
          <a:lstStyle/>
          <a:p>
            <a:pPr algn="just"/>
            <a:r>
              <a:rPr lang="es-MX" sz="1800" dirty="0" smtClean="0"/>
              <a:t>…No </a:t>
            </a:r>
            <a:r>
              <a:rPr lang="es-MX" sz="1800" dirty="0"/>
              <a:t>aprovechar las nuevas tecnologías ni contribuir al desarrollo de las mismas, no solo implicaría dejar de lado una fuente significativa de avance estructural sino que repercutiría en una perdida de competitividad de la economía </a:t>
            </a:r>
            <a:r>
              <a:rPr lang="es-MX" sz="1800" dirty="0" smtClean="0"/>
              <a:t>mexicana..</a:t>
            </a:r>
            <a:endParaRPr lang="es-MX" sz="1800" dirty="0"/>
          </a:p>
          <a:p>
            <a:pPr algn="r"/>
            <a:r>
              <a:rPr lang="es-MX" sz="1400" dirty="0" smtClean="0"/>
              <a:t>Plan </a:t>
            </a:r>
            <a:r>
              <a:rPr lang="es-MX" sz="1400" dirty="0"/>
              <a:t>Nacional de Desarrollo 2007 - 2012</a:t>
            </a:r>
          </a:p>
        </p:txBody>
      </p:sp>
      <p:sp>
        <p:nvSpPr>
          <p:cNvPr id="28676" name="4 CuadroTexto"/>
          <p:cNvSpPr txBox="1">
            <a:spLocks noChangeArrowheads="1"/>
          </p:cNvSpPr>
          <p:nvPr/>
        </p:nvSpPr>
        <p:spPr bwMode="auto">
          <a:xfrm>
            <a:off x="714348" y="3714752"/>
            <a:ext cx="6143625" cy="1692771"/>
          </a:xfrm>
          <a:prstGeom prst="rect">
            <a:avLst/>
          </a:prstGeom>
          <a:noFill/>
          <a:ln w="9525">
            <a:noFill/>
            <a:miter lim="800000"/>
            <a:headEnd/>
            <a:tailEnd/>
          </a:ln>
        </p:spPr>
        <p:txBody>
          <a:bodyPr>
            <a:spAutoFit/>
          </a:bodyPr>
          <a:lstStyle/>
          <a:p>
            <a:pPr algn="just"/>
            <a:r>
              <a:rPr lang="es-MX" sz="1800" dirty="0" smtClean="0"/>
              <a:t>…Facilitar </a:t>
            </a:r>
            <a:r>
              <a:rPr lang="es-MX" sz="1800" dirty="0"/>
              <a:t>el uso de los recursos de telecomunicaciones existentes… instalar unidades de telemedicina y crear </a:t>
            </a:r>
            <a:r>
              <a:rPr lang="es-MX" sz="1800" dirty="0" smtClean="0"/>
              <a:t>centros </a:t>
            </a:r>
            <a:r>
              <a:rPr lang="es-MX" sz="1800" dirty="0"/>
              <a:t>virtuales de </a:t>
            </a:r>
            <a:r>
              <a:rPr lang="es-MX" sz="1800" dirty="0" err="1"/>
              <a:t>teleconsulta</a:t>
            </a:r>
            <a:r>
              <a:rPr lang="es-MX" sz="1800" dirty="0"/>
              <a:t> a nivel nacional  en </a:t>
            </a:r>
            <a:r>
              <a:rPr lang="es-MX" sz="1800" dirty="0" smtClean="0"/>
              <a:t>coordinación </a:t>
            </a:r>
            <a:r>
              <a:rPr lang="es-MX" sz="1800" dirty="0"/>
              <a:t>con las secretarias de salud </a:t>
            </a:r>
            <a:r>
              <a:rPr lang="es-MX" sz="1800" dirty="0" smtClean="0"/>
              <a:t>estatales…</a:t>
            </a:r>
            <a:endParaRPr lang="es-MX" sz="1800" dirty="0"/>
          </a:p>
          <a:p>
            <a:endParaRPr lang="es-MX" sz="1800" dirty="0"/>
          </a:p>
          <a:p>
            <a:pPr algn="r"/>
            <a:r>
              <a:rPr lang="es-MX" sz="1400" dirty="0"/>
              <a:t>Plan Nacional de Desarrollo 2007 - 2012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srcRect/>
          <a:stretch>
            <a:fillRect/>
          </a:stretch>
        </p:blipFill>
        <p:spPr bwMode="auto">
          <a:xfrm>
            <a:off x="4211638" y="2781300"/>
            <a:ext cx="3517900" cy="2505075"/>
          </a:xfrm>
          <a:prstGeom prst="rect">
            <a:avLst/>
          </a:prstGeom>
          <a:noFill/>
          <a:ln w="9525">
            <a:noFill/>
            <a:round/>
            <a:headEnd/>
            <a:tailEnd/>
          </a:ln>
        </p:spPr>
      </p:pic>
      <p:sp>
        <p:nvSpPr>
          <p:cNvPr id="33795" name="Rectangle 3"/>
          <p:cNvSpPr>
            <a:spLocks noChangeArrowheads="1"/>
          </p:cNvSpPr>
          <p:nvPr/>
        </p:nvSpPr>
        <p:spPr bwMode="auto">
          <a:xfrm>
            <a:off x="468313" y="1844675"/>
            <a:ext cx="8207375" cy="3671888"/>
          </a:xfrm>
          <a:prstGeom prst="rect">
            <a:avLst/>
          </a:prstGeom>
          <a:noFill/>
          <a:ln w="9525">
            <a:noFill/>
            <a:round/>
            <a:headEnd/>
            <a:tailEnd/>
          </a:ln>
          <a:effectLst/>
        </p:spPr>
        <p:txBody>
          <a:bodyPr lIns="90000" tIns="46800" rIns="90000" bIns="46800"/>
          <a:lstStyle/>
          <a:p>
            <a:pPr marL="600075" indent="-600075" algn="just">
              <a:lnSpc>
                <a:spcPct val="80000"/>
              </a:lnSpc>
              <a:spcBef>
                <a:spcPts val="700"/>
              </a:spcBef>
              <a:buClr>
                <a:srgbClr val="FF6600"/>
              </a:buClr>
              <a:buFont typeface="Lucida Sans" pitchFamily="34" charset="0"/>
              <a:buNone/>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pPr>
            <a:r>
              <a:rPr lang="en-GB" sz="2800">
                <a:effectLst>
                  <a:outerShdw blurRad="38100" dist="38100" dir="2700000" algn="tl">
                    <a:srgbClr val="C0C0C0"/>
                  </a:outerShdw>
                </a:effectLst>
                <a:latin typeface="Lucida Sans" pitchFamily="34" charset="0"/>
              </a:rPr>
              <a:t>Desarrollo cambio de los procesos</a:t>
            </a:r>
          </a:p>
        </p:txBody>
      </p:sp>
      <p:pic>
        <p:nvPicPr>
          <p:cNvPr id="39940" name="Picture 4"/>
          <p:cNvPicPr>
            <a:picLocks noChangeAspect="1" noChangeArrowheads="1"/>
          </p:cNvPicPr>
          <p:nvPr/>
        </p:nvPicPr>
        <p:blipFill>
          <a:blip r:embed="rId4"/>
          <a:srcRect/>
          <a:stretch>
            <a:fillRect/>
          </a:stretch>
        </p:blipFill>
        <p:spPr bwMode="auto">
          <a:xfrm>
            <a:off x="827088" y="2708275"/>
            <a:ext cx="3011487" cy="28717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92" name="Group 60"/>
          <p:cNvGraphicFramePr>
            <a:graphicFrameLocks noGrp="1"/>
          </p:cNvGraphicFramePr>
          <p:nvPr/>
        </p:nvGraphicFramePr>
        <p:xfrm>
          <a:off x="4481513" y="-43943588"/>
          <a:ext cx="18446750" cy="1085850"/>
        </p:xfrm>
        <a:graphic>
          <a:graphicData uri="http://schemas.openxmlformats.org/drawingml/2006/table">
            <a:tbl>
              <a:tblPr/>
              <a:tblGrid>
                <a:gridCol w="18446750"/>
              </a:tblGrid>
              <a:tr h="768350">
                <a:tc>
                  <a:txBody>
                    <a:bodyPr/>
                    <a:lstStyle/>
                    <a:p>
                      <a:pPr marL="0" marR="0" lvl="0" indent="0" algn="just" defTabSz="449263" rtl="0" eaLnBrk="0" fontAlgn="base" latinLnBrk="0" hangingPunct="0">
                        <a:lnSpc>
                          <a:spcPct val="62000"/>
                        </a:lnSpc>
                        <a:spcBef>
                          <a:spcPct val="0"/>
                        </a:spcBef>
                        <a:spcAft>
                          <a:spcPct val="0"/>
                        </a:spcAft>
                        <a:buClr>
                          <a:srgbClr val="000000"/>
                        </a:buClr>
                        <a:buSzPct val="100000"/>
                        <a:buFont typeface="Arial" charset="0"/>
                        <a:buNone/>
                        <a:tabLst/>
                      </a:pPr>
                      <a:r>
                        <a:rPr kumimoji="0" lang="en-GB" sz="1200" b="0" i="0" u="none" strike="noStrike" cap="none" normalizeH="0" baseline="0" smtClean="0">
                          <a:ln>
                            <a:noFill/>
                          </a:ln>
                          <a:solidFill>
                            <a:srgbClr val="000000"/>
                          </a:solidFill>
                          <a:effectLst/>
                          <a:latin typeface="Arial" charset="0"/>
                          <a:cs typeface="Arial" charset="0"/>
                        </a:rPr>
                        <a:t>Todos los días el personal está aumentando sus conocimientos y experiencia en mayor o menor proporción. Cada problema que se resuelve constituye una experiencia acumulada; cada contacto con el cliente genera un nuevo conocimiento; cada curso de capacitación provee nueva información, etc. Pero ¿tiene la organización caminos formales para compartir y aplicar cada nuevo conocimiento? La respuesta más probable es que no. La mayoría carece de ellos. Como ejemplo lo vemos al renunciar un trabajador jubilado, los problemas repetitivos cuya solución no se comparte y documenta, la información que no se automatiza y se pierde.</a:t>
                      </a:r>
                      <a:endParaRPr kumimoji="0" lang="en-GB" sz="1800" b="0" i="0" u="none" strike="noStrike" cap="none" normalizeH="0" baseline="0" smtClean="0">
                        <a:ln>
                          <a:noFill/>
                        </a:ln>
                        <a:solidFill>
                          <a:srgbClr val="000000"/>
                        </a:solidFill>
                        <a:effectLst/>
                        <a:latin typeface="Arial" charset="0"/>
                      </a:endParaRPr>
                    </a:p>
                  </a:txBody>
                  <a:tcPr horzOverflow="overflow">
                    <a:lnL cap="flat">
                      <a:noFill/>
                    </a:lnL>
                    <a:lnR cap="flat">
                      <a:noFill/>
                    </a:lnR>
                    <a:lnT cap="flat">
                      <a:noFill/>
                    </a:lnT>
                    <a:lnB>
                      <a:noFill/>
                    </a:lnB>
                    <a:lnTlToBr>
                      <a:noFill/>
                    </a:lnTlToBr>
                    <a:lnBlToTr>
                      <a:noFill/>
                    </a:lnBlToTr>
                    <a:noFill/>
                  </a:tcPr>
                </a:tc>
              </a:tr>
              <a:tr h="317500">
                <a:tc>
                  <a:txBody>
                    <a:bodyPr/>
                    <a:lstStyle/>
                    <a:p>
                      <a:pPr marL="0" marR="0" lvl="0" indent="0" algn="just" defTabSz="449263" rtl="0" eaLnBrk="0" fontAlgn="base" latinLnBrk="0" hangingPunct="0">
                        <a:lnSpc>
                          <a:spcPct val="62000"/>
                        </a:lnSpc>
                        <a:spcBef>
                          <a:spcPct val="0"/>
                        </a:spcBef>
                        <a:spcAft>
                          <a:spcPct val="0"/>
                        </a:spcAft>
                        <a:buClr>
                          <a:srgbClr val="000000"/>
                        </a:buClr>
                        <a:buSzPct val="100000"/>
                        <a:buFont typeface="Arial" charset="0"/>
                        <a:buNone/>
                        <a:tabLst/>
                      </a:pPr>
                      <a:r>
                        <a:rPr kumimoji="0" lang="en-GB" sz="1200" b="0" i="0" u="none" strike="noStrike" cap="none" normalizeH="0" baseline="0" smtClean="0">
                          <a:ln>
                            <a:noFill/>
                          </a:ln>
                          <a:solidFill>
                            <a:srgbClr val="000000"/>
                          </a:solidFill>
                          <a:effectLst/>
                          <a:latin typeface="Arial" charset="0"/>
                          <a:cs typeface="Arial" charset="0"/>
                        </a:rPr>
                        <a:t>La capacidad para adquirir, compartir y utilizar conocimiento depende de que las organizaciones establezcan sistemas, estructuras y valores organizacionales que soporten el proceso de administración del conocimiento</a:t>
                      </a:r>
                      <a:endParaRPr kumimoji="0" lang="en-GB" sz="1800" b="0" i="0" u="none" strike="noStrike" cap="none" normalizeH="0" baseline="0" smtClean="0">
                        <a:ln>
                          <a:noFill/>
                        </a:ln>
                        <a:solidFill>
                          <a:srgbClr val="000000"/>
                        </a:solidFill>
                        <a:effectLst/>
                        <a:latin typeface="Arial" charset="0"/>
                      </a:endParaRPr>
                    </a:p>
                  </a:txBody>
                  <a:tcPr horzOverflow="overflow">
                    <a:lnL cap="flat">
                      <a:noFill/>
                    </a:lnL>
                    <a:lnR cap="flat">
                      <a:noFill/>
                    </a:lnR>
                    <a:lnT>
                      <a:noFill/>
                    </a:lnT>
                    <a:lnB cap="flat">
                      <a:noFill/>
                    </a:lnB>
                    <a:lnTlToBr>
                      <a:noFill/>
                    </a:lnTlToBr>
                    <a:lnBlToTr>
                      <a:noFill/>
                    </a:lnBlToTr>
                    <a:noFill/>
                  </a:tcPr>
                </a:tc>
              </a:tr>
            </a:tbl>
          </a:graphicData>
        </a:graphic>
      </p:graphicFrame>
      <p:sp>
        <p:nvSpPr>
          <p:cNvPr id="44037" name="Text Box 59"/>
          <p:cNvSpPr txBox="1">
            <a:spLocks noChangeArrowheads="1"/>
          </p:cNvSpPr>
          <p:nvPr/>
        </p:nvSpPr>
        <p:spPr bwMode="auto">
          <a:xfrm>
            <a:off x="500063" y="1571625"/>
            <a:ext cx="7143750" cy="3582519"/>
          </a:xfrm>
          <a:prstGeom prst="rect">
            <a:avLst/>
          </a:prstGeom>
          <a:noFill/>
          <a:ln w="9525">
            <a:noFill/>
            <a:miter lim="800000"/>
            <a:headEnd/>
            <a:tailEnd/>
          </a:ln>
        </p:spPr>
        <p:txBody>
          <a:bodyPr>
            <a:spAutoFit/>
          </a:bodyPr>
          <a:lstStyle/>
          <a:p>
            <a:pPr algn="just">
              <a:lnSpc>
                <a:spcPct val="90000"/>
              </a:lnSpc>
            </a:pPr>
            <a:endParaRPr lang="es-MX" sz="1600" dirty="0"/>
          </a:p>
          <a:p>
            <a:pPr algn="just">
              <a:lnSpc>
                <a:spcPct val="90000"/>
              </a:lnSpc>
            </a:pPr>
            <a:endParaRPr lang="es-MX" sz="1600" dirty="0"/>
          </a:p>
          <a:p>
            <a:pPr algn="just">
              <a:lnSpc>
                <a:spcPct val="90000"/>
              </a:lnSpc>
            </a:pPr>
            <a:r>
              <a:rPr lang="es-MX" sz="2400" dirty="0"/>
              <a:t>La clave para el éxito de una tecnología, no es tanto la elección de un software o equipo , </a:t>
            </a:r>
            <a:r>
              <a:rPr lang="es-MX" sz="2400" dirty="0" smtClean="0"/>
              <a:t>sino </a:t>
            </a:r>
            <a:r>
              <a:rPr lang="es-MX" sz="2400" dirty="0"/>
              <a:t>LA IMPLEMENTACIÓN al MODELO.</a:t>
            </a:r>
          </a:p>
          <a:p>
            <a:pPr algn="just">
              <a:lnSpc>
                <a:spcPct val="90000"/>
              </a:lnSpc>
            </a:pPr>
            <a:endParaRPr lang="es-MX" sz="2400" dirty="0"/>
          </a:p>
          <a:p>
            <a:pPr algn="just">
              <a:lnSpc>
                <a:spcPct val="90000"/>
              </a:lnSpc>
            </a:pPr>
            <a:r>
              <a:rPr lang="es-MX" sz="2400" dirty="0"/>
              <a:t>No hay buenas o malas decisiones… sino buenas o malas implementaciones.</a:t>
            </a:r>
          </a:p>
          <a:p>
            <a:pPr algn="just">
              <a:lnSpc>
                <a:spcPct val="90000"/>
              </a:lnSpc>
            </a:pPr>
            <a:endParaRPr lang="es-MX" sz="1600" dirty="0"/>
          </a:p>
          <a:p>
            <a:pPr algn="r">
              <a:lnSpc>
                <a:spcPct val="90000"/>
              </a:lnSpc>
            </a:pPr>
            <a:endParaRPr lang="es-MX" sz="1400" dirty="0"/>
          </a:p>
          <a:p>
            <a:pPr algn="r">
              <a:lnSpc>
                <a:spcPct val="90000"/>
              </a:lnSpc>
            </a:pPr>
            <a:r>
              <a:rPr lang="es-MX" sz="1400" dirty="0" err="1"/>
              <a:t>Accenture</a:t>
            </a:r>
            <a:r>
              <a:rPr lang="es-MX" sz="1400" dirty="0"/>
              <a:t> 2005</a:t>
            </a:r>
          </a:p>
          <a:p>
            <a:pPr algn="just">
              <a:lnSpc>
                <a:spcPct val="90000"/>
              </a:lnSpc>
            </a:pPr>
            <a:endParaRPr lang="es-MX" sz="1600" dirty="0"/>
          </a:p>
          <a:p>
            <a:pPr algn="just">
              <a:lnSpc>
                <a:spcPct val="90000"/>
              </a:lnSpc>
            </a:pPr>
            <a:endParaRPr lang="es-ES" sz="1600"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14348" y="1397000"/>
          <a:ext cx="70723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Picture 2" descr="C:\Documents and Settings\Ing Adrian Pacheco\Escritorio\images[18].jpg"/>
          <p:cNvPicPr>
            <a:picLocks noChangeAspect="1" noChangeArrowheads="1"/>
          </p:cNvPicPr>
          <p:nvPr/>
        </p:nvPicPr>
        <p:blipFill>
          <a:blip r:embed="rId2"/>
          <a:srcRect/>
          <a:stretch>
            <a:fillRect/>
          </a:stretch>
        </p:blipFill>
        <p:spPr bwMode="auto">
          <a:xfrm>
            <a:off x="857224" y="1643050"/>
            <a:ext cx="2286016" cy="1702352"/>
          </a:xfrm>
          <a:prstGeom prst="rect">
            <a:avLst/>
          </a:prstGeom>
          <a:noFill/>
        </p:spPr>
      </p:pic>
      <p:pic>
        <p:nvPicPr>
          <p:cNvPr id="4" name="Picture 3" descr="C:\Documents and Settings\Ing Adrian Pacheco\Escritorio\images[19].jpg"/>
          <p:cNvPicPr>
            <a:picLocks noChangeAspect="1" noChangeArrowheads="1"/>
          </p:cNvPicPr>
          <p:nvPr/>
        </p:nvPicPr>
        <p:blipFill>
          <a:blip r:embed="rId3"/>
          <a:srcRect/>
          <a:stretch>
            <a:fillRect/>
          </a:stretch>
        </p:blipFill>
        <p:spPr bwMode="auto">
          <a:xfrm>
            <a:off x="857224" y="4000504"/>
            <a:ext cx="2286016" cy="1714512"/>
          </a:xfrm>
          <a:prstGeom prst="rect">
            <a:avLst/>
          </a:prstGeom>
          <a:noFill/>
        </p:spPr>
      </p:pic>
      <p:sp>
        <p:nvSpPr>
          <p:cNvPr id="5" name="4 CuadroTexto"/>
          <p:cNvSpPr txBox="1"/>
          <p:nvPr/>
        </p:nvSpPr>
        <p:spPr>
          <a:xfrm>
            <a:off x="4000496" y="2000240"/>
            <a:ext cx="184731" cy="400110"/>
          </a:xfrm>
          <a:prstGeom prst="rect">
            <a:avLst/>
          </a:prstGeom>
          <a:noFill/>
        </p:spPr>
        <p:txBody>
          <a:bodyPr wrap="none" rtlCol="0">
            <a:spAutoFit/>
          </a:bodyPr>
          <a:lstStyle/>
          <a:p>
            <a:endParaRPr lang="es-ES"/>
          </a:p>
        </p:txBody>
      </p:sp>
      <p:sp>
        <p:nvSpPr>
          <p:cNvPr id="6" name="5 CuadroTexto"/>
          <p:cNvSpPr txBox="1"/>
          <p:nvPr/>
        </p:nvSpPr>
        <p:spPr>
          <a:xfrm>
            <a:off x="4214810" y="2643182"/>
            <a:ext cx="2294218" cy="400110"/>
          </a:xfrm>
          <a:prstGeom prst="rect">
            <a:avLst/>
          </a:prstGeom>
          <a:noFill/>
        </p:spPr>
        <p:txBody>
          <a:bodyPr wrap="none" rtlCol="0">
            <a:spAutoFit/>
          </a:bodyPr>
          <a:lstStyle/>
          <a:p>
            <a:r>
              <a:rPr lang="es-MX" dirty="0" smtClean="0"/>
              <a:t>Chequeo de rutina</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1"/>
          <p:cNvGraphicFramePr>
            <a:graphicFrameLocks noChangeAspect="1"/>
          </p:cNvGraphicFramePr>
          <p:nvPr/>
        </p:nvGraphicFramePr>
        <p:xfrm>
          <a:off x="179388" y="908050"/>
          <a:ext cx="4619625" cy="3365500"/>
        </p:xfrm>
        <a:graphic>
          <a:graphicData uri="http://schemas.openxmlformats.org/presentationml/2006/ole">
            <p:oleObj spid="_x0000_s1026" r:id="rId4" imgW="10044684" imgH="7106717" progId="Visio.Drawing.11">
              <p:embed/>
            </p:oleObj>
          </a:graphicData>
        </a:graphic>
      </p:graphicFrame>
      <p:graphicFrame>
        <p:nvGraphicFramePr>
          <p:cNvPr id="48130" name="Object 2"/>
          <p:cNvGraphicFramePr>
            <a:graphicFrameLocks noChangeAspect="1"/>
          </p:cNvGraphicFramePr>
          <p:nvPr/>
        </p:nvGraphicFramePr>
        <p:xfrm>
          <a:off x="3924300" y="3133725"/>
          <a:ext cx="5256213" cy="3679825"/>
        </p:xfrm>
        <a:graphic>
          <a:graphicData uri="http://schemas.openxmlformats.org/presentationml/2006/ole">
            <p:oleObj spid="_x0000_s1027" r:id="rId5" imgW="10157460" imgH="5957926" progId="Visio.Drawing.11">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1643050"/>
            <a:ext cx="6572296" cy="1323439"/>
          </a:xfrm>
          <a:prstGeom prst="rect">
            <a:avLst/>
          </a:prstGeom>
        </p:spPr>
        <p:txBody>
          <a:bodyPr wrap="square">
            <a:spAutoFit/>
          </a:bodyPr>
          <a:lstStyle/>
          <a:p>
            <a:r>
              <a:rPr lang="es-ES" dirty="0" smtClean="0"/>
              <a:t>Los avances técnicos traen más de un efecto, ya que abren un nuevo universo de posibilidades, y ese mismo universo traza un límite  que permite el ingreso de unos a la vez que excluye a muchos otros.</a:t>
            </a:r>
            <a:endParaRPr lang="es-ES" dirty="0"/>
          </a:p>
        </p:txBody>
      </p:sp>
      <p:sp>
        <p:nvSpPr>
          <p:cNvPr id="4" name="3 Rectángulo"/>
          <p:cNvSpPr/>
          <p:nvPr/>
        </p:nvSpPr>
        <p:spPr>
          <a:xfrm>
            <a:off x="2000232" y="3929066"/>
            <a:ext cx="6357982" cy="1938992"/>
          </a:xfrm>
          <a:prstGeom prst="rect">
            <a:avLst/>
          </a:prstGeom>
        </p:spPr>
        <p:txBody>
          <a:bodyPr wrap="square">
            <a:spAutoFit/>
          </a:bodyPr>
          <a:lstStyle/>
          <a:p>
            <a:r>
              <a:rPr lang="es-ES" dirty="0" smtClean="0"/>
              <a:t>La combinación del inglés con los términos computacionales da origen al llamado "</a:t>
            </a:r>
            <a:r>
              <a:rPr lang="es-ES" dirty="0" err="1" smtClean="0"/>
              <a:t>ciberinglés</a:t>
            </a:r>
            <a:r>
              <a:rPr lang="es-ES" dirty="0" smtClean="0"/>
              <a:t>". </a:t>
            </a:r>
          </a:p>
          <a:p>
            <a:endParaRPr lang="es-ES" dirty="0" smtClean="0"/>
          </a:p>
          <a:p>
            <a:r>
              <a:rPr lang="es-ES" dirty="0" smtClean="0"/>
              <a:t>Si sumamos la inhabilidad en el terreno computacional al desconocimiento del idioma inglés, lo que tenemos es un desempleado potencial</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lemedicina"/>
          <p:cNvPicPr>
            <a:picLocks noChangeAspect="1" noChangeArrowheads="1"/>
          </p:cNvPicPr>
          <p:nvPr/>
        </p:nvPicPr>
        <p:blipFill>
          <a:blip r:embed="rId2"/>
          <a:srcRect/>
          <a:stretch>
            <a:fillRect/>
          </a:stretch>
        </p:blipFill>
        <p:spPr bwMode="auto">
          <a:xfrm>
            <a:off x="1714480" y="3286124"/>
            <a:ext cx="4762500" cy="1143001"/>
          </a:xfrm>
          <a:prstGeom prst="rect">
            <a:avLst/>
          </a:prstGeom>
          <a:noFill/>
        </p:spPr>
      </p:pic>
      <p:sp>
        <p:nvSpPr>
          <p:cNvPr id="4" name="3 CuadroTexto"/>
          <p:cNvSpPr txBox="1"/>
          <p:nvPr/>
        </p:nvSpPr>
        <p:spPr>
          <a:xfrm>
            <a:off x="1214414" y="4786322"/>
            <a:ext cx="6500858" cy="400110"/>
          </a:xfrm>
          <a:prstGeom prst="rect">
            <a:avLst/>
          </a:prstGeom>
          <a:noFill/>
        </p:spPr>
        <p:txBody>
          <a:bodyPr wrap="square" rtlCol="0">
            <a:spAutoFit/>
          </a:bodyPr>
          <a:lstStyle/>
          <a:p>
            <a:r>
              <a:rPr lang="es-MX" dirty="0" smtClean="0"/>
              <a:t>Dependencia….   Indiferencia…..   Interdependencia</a:t>
            </a:r>
            <a:endParaRPr lang="es-ES" dirty="0"/>
          </a:p>
        </p:txBody>
      </p:sp>
      <p:sp>
        <p:nvSpPr>
          <p:cNvPr id="5" name="4 CuadroTexto"/>
          <p:cNvSpPr txBox="1"/>
          <p:nvPr/>
        </p:nvSpPr>
        <p:spPr>
          <a:xfrm>
            <a:off x="1285852" y="2428868"/>
            <a:ext cx="7000924" cy="400110"/>
          </a:xfrm>
          <a:prstGeom prst="rect">
            <a:avLst/>
          </a:prstGeom>
          <a:noFill/>
        </p:spPr>
        <p:txBody>
          <a:bodyPr wrap="square" rtlCol="0">
            <a:spAutoFit/>
          </a:bodyPr>
          <a:lstStyle/>
          <a:p>
            <a:r>
              <a:rPr lang="es-MX" dirty="0" smtClean="0"/>
              <a:t>Que hacemos?.....   Que tenemos que  hacer??</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bwMode="auto">
          <a:xfrm>
            <a:off x="428625" y="928688"/>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s-MX" smtClean="0"/>
              <a:t>Telemedicina</a:t>
            </a:r>
          </a:p>
        </p:txBody>
      </p:sp>
      <p:sp>
        <p:nvSpPr>
          <p:cNvPr id="18435" name="2 Marcador de contenido"/>
          <p:cNvSpPr>
            <a:spLocks noGrp="1"/>
          </p:cNvSpPr>
          <p:nvPr>
            <p:ph idx="1"/>
          </p:nvPr>
        </p:nvSpPr>
        <p:spPr bwMode="auto">
          <a:xfrm>
            <a:off x="571500" y="2286000"/>
            <a:ext cx="7772400" cy="4114800"/>
          </a:xfrm>
          <a:noFill/>
          <a:ln>
            <a:miter lim="800000"/>
            <a:headEnd/>
            <a:tailEnd/>
          </a:ln>
        </p:spPr>
        <p:txBody>
          <a:bodyPr vert="horz" wrap="square" lIns="91440" tIns="45720" rIns="91440" bIns="45720" numCol="1" anchor="t" anchorCtr="0" compatLnSpc="1">
            <a:prstTxWarp prst="textNoShape">
              <a:avLst/>
            </a:prstTxWarp>
          </a:bodyPr>
          <a:lstStyle/>
          <a:p>
            <a:r>
              <a:rPr lang="es-MX" sz="2800" smtClean="0"/>
              <a:t>“El </a:t>
            </a:r>
            <a:r>
              <a:rPr lang="es-MX" sz="2800" b="1" smtClean="0"/>
              <a:t>intercambio de información médica</a:t>
            </a:r>
            <a:r>
              <a:rPr lang="es-MX" sz="2800" smtClean="0"/>
              <a:t> de un sitio a otro a </a:t>
            </a:r>
            <a:r>
              <a:rPr lang="es-MX" sz="2800" b="1" smtClean="0"/>
              <a:t>través de comunicaciones electrónicas </a:t>
            </a:r>
            <a:r>
              <a:rPr lang="es-MX" sz="2800" smtClean="0"/>
              <a:t>para mejorar el estado de salud de los pacientes”. </a:t>
            </a:r>
          </a:p>
          <a:p>
            <a:pPr algn="r">
              <a:buFontTx/>
              <a:buNone/>
            </a:pPr>
            <a:endParaRPr lang="es-MX" sz="2800" smtClean="0"/>
          </a:p>
          <a:p>
            <a:pPr algn="r">
              <a:buFontTx/>
              <a:buNone/>
            </a:pPr>
            <a:r>
              <a:rPr lang="es-MX" sz="2800" smtClean="0"/>
              <a:t>La Asociación Americana de Telemedicina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CuadroTexto"/>
          <p:cNvSpPr txBox="1">
            <a:spLocks noChangeArrowheads="1"/>
          </p:cNvSpPr>
          <p:nvPr/>
        </p:nvSpPr>
        <p:spPr bwMode="auto">
          <a:xfrm>
            <a:off x="1142976" y="1928802"/>
            <a:ext cx="6000768" cy="3970318"/>
          </a:xfrm>
          <a:prstGeom prst="rect">
            <a:avLst/>
          </a:prstGeom>
          <a:noFill/>
          <a:ln w="9525">
            <a:noFill/>
            <a:miter lim="800000"/>
            <a:headEnd/>
            <a:tailEnd/>
          </a:ln>
        </p:spPr>
        <p:txBody>
          <a:bodyPr wrap="square">
            <a:spAutoFit/>
          </a:bodyPr>
          <a:lstStyle/>
          <a:p>
            <a:pPr algn="ctr"/>
            <a:r>
              <a:rPr lang="es-MX" sz="8000" b="1" dirty="0">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Gracias</a:t>
            </a:r>
          </a:p>
          <a:p>
            <a:pPr algn="ctr"/>
            <a:endParaRPr lang="es-MX" dirty="0"/>
          </a:p>
          <a:p>
            <a:pPr algn="ctr"/>
            <a:endParaRPr lang="es-MX" dirty="0"/>
          </a:p>
          <a:p>
            <a:pPr algn="ctr"/>
            <a:endParaRPr lang="es-MX" dirty="0"/>
          </a:p>
          <a:p>
            <a:pPr algn="ctr"/>
            <a:r>
              <a:rPr lang="es-MX" sz="1600" dirty="0"/>
              <a:t>Ing. Adrian Pacheco López</a:t>
            </a:r>
          </a:p>
          <a:p>
            <a:pPr algn="ctr"/>
            <a:endParaRPr lang="es-MX" sz="1600" dirty="0"/>
          </a:p>
          <a:p>
            <a:pPr algn="ctr"/>
            <a:r>
              <a:rPr lang="es-MX" sz="1600" dirty="0">
                <a:hlinkClick r:id="rId3"/>
              </a:rPr>
              <a:t>ad_pacheco@salud.gob.mx</a:t>
            </a:r>
            <a:endParaRPr lang="es-MX" sz="1600" dirty="0"/>
          </a:p>
          <a:p>
            <a:pPr algn="ctr"/>
            <a:endParaRPr lang="es-MX" sz="1600" dirty="0"/>
          </a:p>
          <a:p>
            <a:pPr algn="ctr"/>
            <a:r>
              <a:rPr lang="es-MX" sz="1600" dirty="0" smtClean="0">
                <a:hlinkClick r:id="rId4"/>
              </a:rPr>
              <a:t>ad_pacheco@yahoo.com.mx</a:t>
            </a:r>
            <a:endParaRPr lang="es-MX" sz="1600" dirty="0" smtClean="0"/>
          </a:p>
          <a:p>
            <a:pPr algn="ctr"/>
            <a:endParaRPr lang="es-MX" sz="1600" dirty="0"/>
          </a:p>
          <a:p>
            <a:pPr algn="ctr"/>
            <a:r>
              <a:rPr lang="es-MX" sz="1600" dirty="0" smtClean="0"/>
              <a:t>www.cenetec.salud.gob.mx</a:t>
            </a:r>
            <a:endParaRPr lang="es-MX" sz="16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bwMode="auto">
          <a:xfrm>
            <a:off x="500063" y="85725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s-MX" smtClean="0"/>
              <a:t>Telemedicina</a:t>
            </a:r>
          </a:p>
        </p:txBody>
      </p:sp>
      <p:sp>
        <p:nvSpPr>
          <p:cNvPr id="4" name="3 Marcador de contenido"/>
          <p:cNvSpPr>
            <a:spLocks noGrp="1"/>
          </p:cNvSpPr>
          <p:nvPr>
            <p:ph idx="1"/>
          </p:nvPr>
        </p:nvSpPr>
        <p:spPr/>
        <p:txBody>
          <a:bodyPr/>
          <a:lstStyle/>
          <a:p>
            <a:pPr>
              <a:defRPr/>
            </a:pPr>
            <a:r>
              <a:rPr lang="es-MX" sz="2400" dirty="0" smtClean="0"/>
              <a:t>“El acceso rápido a </a:t>
            </a:r>
            <a:r>
              <a:rPr lang="es-MX" sz="2400" b="1" dirty="0" smtClean="0"/>
              <a:t>expertos médicos </a:t>
            </a:r>
            <a:r>
              <a:rPr lang="es-MX" sz="2400" dirty="0" smtClean="0"/>
              <a:t>de manera compartida y remota </a:t>
            </a:r>
            <a:r>
              <a:rPr lang="es-MX" sz="2400" b="1" dirty="0" smtClean="0"/>
              <a:t>empleando las telecomunicaciones </a:t>
            </a:r>
            <a:r>
              <a:rPr lang="es-MX" sz="2400" dirty="0" smtClean="0"/>
              <a:t>y las tecnologías de información sin importar la ubicación del paciente o la información relevante”. </a:t>
            </a:r>
          </a:p>
          <a:p>
            <a:pPr>
              <a:defRPr/>
            </a:pPr>
            <a:endParaRPr lang="es-MX" sz="2400" dirty="0" smtClean="0"/>
          </a:p>
          <a:p>
            <a:pPr marL="457200" indent="-457200" algn="r">
              <a:buFontTx/>
              <a:buNone/>
              <a:defRPr/>
            </a:pPr>
            <a:r>
              <a:rPr lang="es-MX" sz="2400" dirty="0" smtClean="0"/>
              <a:t>La Comisión Europea en el programa de telemática</a:t>
            </a:r>
          </a:p>
          <a:p>
            <a:pPr>
              <a:defRPr/>
            </a:pPr>
            <a:endParaRPr lang="es-MX"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smtClean="0"/>
              <a:t>Telemedicina</a:t>
            </a:r>
          </a:p>
        </p:txBody>
      </p:sp>
      <p:sp>
        <p:nvSpPr>
          <p:cNvPr id="20483" name="3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r>
              <a:rPr lang="es-MX" sz="2400" dirty="0" smtClean="0"/>
              <a:t>“El suministro de </a:t>
            </a:r>
            <a:r>
              <a:rPr lang="es-MX" sz="2400" b="1" dirty="0" smtClean="0"/>
              <a:t>servicios de atención sanitaria</a:t>
            </a:r>
            <a:r>
              <a:rPr lang="es-MX" sz="2400" dirty="0" smtClean="0"/>
              <a:t>, en los que la </a:t>
            </a:r>
            <a:r>
              <a:rPr lang="es-MX" sz="2400" b="1" dirty="0" smtClean="0"/>
              <a:t>distancia</a:t>
            </a:r>
            <a:r>
              <a:rPr lang="es-MX" sz="2400" dirty="0" smtClean="0"/>
              <a:t> constituye un factor crítico, por profesionales que apelan las </a:t>
            </a:r>
            <a:r>
              <a:rPr lang="es-MX" sz="2400" b="1" dirty="0" smtClean="0"/>
              <a:t>tecnologías de la información y comunicaciones</a:t>
            </a:r>
            <a:r>
              <a:rPr lang="es-MX" sz="2400" dirty="0" smtClean="0"/>
              <a:t> con objeto de intercambiar datos para hacer diagnósticos, mejorar e indicar tratamientos y prevenir enfermedades y heridas, así como para la formación permanente de los profesionales de atención de salud y en actividades de investigación y de evaluación, con el fin de mejorar la salud de las personas y de las comunidades en que viven”</a:t>
            </a:r>
          </a:p>
          <a:p>
            <a:pPr algn="r">
              <a:buFontTx/>
              <a:buNone/>
            </a:pPr>
            <a:r>
              <a:rPr lang="es-MX" sz="2400" dirty="0" smtClean="0"/>
              <a:t> Organización Mundial de la Salud 1998</a:t>
            </a:r>
          </a:p>
          <a:p>
            <a:endParaRPr lang="es-MX"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zoho"/>
          <p:cNvPicPr>
            <a:picLocks noChangeAspect="1" noChangeArrowheads="1"/>
          </p:cNvPicPr>
          <p:nvPr/>
        </p:nvPicPr>
        <p:blipFill>
          <a:blip r:embed="rId3"/>
          <a:srcRect/>
          <a:stretch>
            <a:fillRect/>
          </a:stretch>
        </p:blipFill>
        <p:spPr bwMode="auto">
          <a:xfrm>
            <a:off x="6143636" y="3929066"/>
            <a:ext cx="2343150" cy="2419350"/>
          </a:xfrm>
          <a:prstGeom prst="rect">
            <a:avLst/>
          </a:prstGeom>
          <a:noFill/>
          <a:ln w="9525">
            <a:noFill/>
            <a:miter lim="800000"/>
            <a:headEnd/>
            <a:tailEnd/>
          </a:ln>
        </p:spPr>
      </p:pic>
      <p:sp>
        <p:nvSpPr>
          <p:cNvPr id="4" name="3 CuadroTexto"/>
          <p:cNvSpPr txBox="1"/>
          <p:nvPr/>
        </p:nvSpPr>
        <p:spPr>
          <a:xfrm>
            <a:off x="642910" y="2214554"/>
            <a:ext cx="6786610" cy="3985706"/>
          </a:xfrm>
          <a:prstGeom prst="rect">
            <a:avLst/>
          </a:prstGeom>
          <a:noFill/>
        </p:spPr>
        <p:txBody>
          <a:bodyPr wrap="square" rtlCol="0">
            <a:spAutoFit/>
          </a:bodyPr>
          <a:lstStyle/>
          <a:p>
            <a:r>
              <a:rPr lang="es-ES" dirty="0" smtClean="0"/>
              <a:t>La demanda de servicios clínicos de oncología en E.U.  se incrementaran en un 48% en el 2020, y se crecerá solo un 14%  teniendo  un </a:t>
            </a:r>
            <a:r>
              <a:rPr lang="es-ES" dirty="0" err="1" smtClean="0"/>
              <a:t>deficit</a:t>
            </a:r>
            <a:r>
              <a:rPr lang="es-ES" dirty="0" smtClean="0"/>
              <a:t> de 4080 oncólogos </a:t>
            </a:r>
            <a:r>
              <a:rPr lang="es-ES" sz="1100" dirty="0" smtClean="0"/>
              <a:t>(Erickson C, </a:t>
            </a:r>
            <a:r>
              <a:rPr lang="es-ES" sz="1100" dirty="0" err="1" smtClean="0"/>
              <a:t>Salsberg</a:t>
            </a:r>
            <a:r>
              <a:rPr lang="es-ES" sz="1100" dirty="0" smtClean="0"/>
              <a:t> E, M. </a:t>
            </a:r>
            <a:r>
              <a:rPr lang="es-ES" sz="1100" dirty="0" err="1" smtClean="0"/>
              <a:t>Future</a:t>
            </a:r>
            <a:r>
              <a:rPr lang="es-ES" sz="1100" dirty="0" smtClean="0"/>
              <a:t> </a:t>
            </a:r>
            <a:r>
              <a:rPr lang="es-ES" sz="1100" dirty="0" err="1" smtClean="0"/>
              <a:t>supply</a:t>
            </a:r>
            <a:r>
              <a:rPr lang="es-ES" sz="1100" dirty="0" smtClean="0"/>
              <a:t> and </a:t>
            </a:r>
            <a:r>
              <a:rPr lang="es-ES" sz="1100" dirty="0" err="1" smtClean="0"/>
              <a:t>demand</a:t>
            </a:r>
            <a:r>
              <a:rPr lang="es-ES" sz="1100" dirty="0" smtClean="0"/>
              <a:t> </a:t>
            </a:r>
            <a:r>
              <a:rPr lang="es-ES" sz="1100" dirty="0" err="1" smtClean="0"/>
              <a:t>for</a:t>
            </a:r>
            <a:r>
              <a:rPr lang="es-ES" sz="1100" dirty="0" smtClean="0"/>
              <a:t> </a:t>
            </a:r>
            <a:r>
              <a:rPr lang="es-ES" sz="1100" dirty="0" err="1" smtClean="0"/>
              <a:t>oncologists</a:t>
            </a:r>
            <a:r>
              <a:rPr lang="es-ES" sz="1100" dirty="0" smtClean="0"/>
              <a:t>, J </a:t>
            </a:r>
            <a:r>
              <a:rPr lang="es-ES" sz="1100" dirty="0" err="1" smtClean="0"/>
              <a:t>Oncol</a:t>
            </a:r>
            <a:r>
              <a:rPr lang="es-ES" sz="1100" dirty="0" smtClean="0"/>
              <a:t> </a:t>
            </a:r>
            <a:r>
              <a:rPr lang="es-ES" sz="1100" dirty="0" err="1" smtClean="0"/>
              <a:t>Pract</a:t>
            </a:r>
            <a:r>
              <a:rPr lang="es-ES" sz="1100" dirty="0" smtClean="0"/>
              <a:t> 2007;3:79-86)</a:t>
            </a:r>
          </a:p>
          <a:p>
            <a:endParaRPr lang="es-ES" sz="1100" dirty="0"/>
          </a:p>
          <a:p>
            <a:r>
              <a:rPr lang="es-ES" dirty="0"/>
              <a:t>El instituto de Medicina sugiere que en el 2030 </a:t>
            </a:r>
            <a:r>
              <a:rPr lang="es-ES" dirty="0" smtClean="0"/>
              <a:t>existirá en E.U. </a:t>
            </a:r>
            <a:r>
              <a:rPr lang="es-ES" dirty="0"/>
              <a:t>una necesidad de 36000 geriatras, pero por los actuales porcentajes de crecimiento se espera contar con 8000 geriatras </a:t>
            </a:r>
            <a:r>
              <a:rPr lang="es-ES" sz="1100" dirty="0" err="1" smtClean="0"/>
              <a:t>Croasdale</a:t>
            </a:r>
            <a:r>
              <a:rPr lang="es-ES" sz="1100" dirty="0" smtClean="0"/>
              <a:t> M. </a:t>
            </a:r>
            <a:r>
              <a:rPr lang="es-ES" sz="1100" dirty="0" err="1" smtClean="0"/>
              <a:t>Gearing</a:t>
            </a:r>
            <a:r>
              <a:rPr lang="es-ES" sz="1100" dirty="0" smtClean="0"/>
              <a:t> up </a:t>
            </a:r>
            <a:r>
              <a:rPr lang="es-ES" sz="1100" dirty="0" err="1" smtClean="0"/>
              <a:t>for</a:t>
            </a:r>
            <a:r>
              <a:rPr lang="es-ES" sz="1100" dirty="0" smtClean="0"/>
              <a:t> </a:t>
            </a:r>
            <a:r>
              <a:rPr lang="es-ES" sz="1100" dirty="0" err="1" smtClean="0"/>
              <a:t>the</a:t>
            </a:r>
            <a:r>
              <a:rPr lang="es-ES" sz="1100" dirty="0" smtClean="0"/>
              <a:t> </a:t>
            </a:r>
            <a:r>
              <a:rPr lang="es-ES" sz="1100" dirty="0" err="1" smtClean="0"/>
              <a:t>graying</a:t>
            </a:r>
            <a:r>
              <a:rPr lang="es-ES" sz="1100" dirty="0" smtClean="0"/>
              <a:t> </a:t>
            </a:r>
            <a:r>
              <a:rPr lang="es-ES" sz="1100" dirty="0" err="1" smtClean="0"/>
              <a:t>generation</a:t>
            </a:r>
            <a:r>
              <a:rPr lang="es-ES" sz="1100" dirty="0" smtClean="0"/>
              <a:t>. </a:t>
            </a:r>
            <a:r>
              <a:rPr lang="es-ES" sz="1100" dirty="0" err="1" smtClean="0"/>
              <a:t>AMNews</a:t>
            </a:r>
            <a:r>
              <a:rPr lang="es-ES" sz="1100" dirty="0" smtClean="0"/>
              <a:t> 2008:55</a:t>
            </a:r>
            <a:endParaRPr lang="es-ES" dirty="0"/>
          </a:p>
          <a:p>
            <a:endParaRPr lang="es-ES" sz="1100" dirty="0"/>
          </a:p>
          <a:p>
            <a:endParaRPr lang="es-ES" dirty="0" smtClean="0"/>
          </a:p>
          <a:p>
            <a:endParaRPr lang="es-ES" dirty="0"/>
          </a:p>
          <a:p>
            <a:endParaRPr lang="es-ES" dirty="0" smtClean="0"/>
          </a:p>
          <a:p>
            <a:endParaRPr lang="es-ES" dirty="0"/>
          </a:p>
        </p:txBody>
      </p:sp>
      <p:sp>
        <p:nvSpPr>
          <p:cNvPr id="5" name="4 CuadroTexto"/>
          <p:cNvSpPr txBox="1"/>
          <p:nvPr/>
        </p:nvSpPr>
        <p:spPr>
          <a:xfrm>
            <a:off x="642910" y="1500174"/>
            <a:ext cx="5697394" cy="400110"/>
          </a:xfrm>
          <a:prstGeom prst="rect">
            <a:avLst/>
          </a:prstGeom>
          <a:noFill/>
        </p:spPr>
        <p:txBody>
          <a:bodyPr wrap="none" rtlCol="0">
            <a:spAutoFit/>
          </a:bodyPr>
          <a:lstStyle/>
          <a:p>
            <a:r>
              <a:rPr lang="es-ES" dirty="0" smtClean="0"/>
              <a:t>Problemáticas y retos de los sistemas Sanitarios</a:t>
            </a:r>
            <a:endParaRPr lang="es-E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robot"/>
          <p:cNvPicPr>
            <a:picLocks noChangeAspect="1" noChangeArrowheads="1"/>
          </p:cNvPicPr>
          <p:nvPr/>
        </p:nvPicPr>
        <p:blipFill>
          <a:blip r:embed="rId3"/>
          <a:srcRect/>
          <a:stretch>
            <a:fillRect/>
          </a:stretch>
        </p:blipFill>
        <p:spPr bwMode="auto">
          <a:xfrm>
            <a:off x="6659563" y="2852738"/>
            <a:ext cx="2124075" cy="1881187"/>
          </a:xfrm>
          <a:prstGeom prst="rect">
            <a:avLst/>
          </a:prstGeom>
          <a:noFill/>
          <a:ln w="9525">
            <a:noFill/>
            <a:miter lim="800000"/>
            <a:headEnd/>
            <a:tailEnd/>
          </a:ln>
        </p:spPr>
      </p:pic>
      <p:sp>
        <p:nvSpPr>
          <p:cNvPr id="4" name="3 CuadroTexto"/>
          <p:cNvSpPr txBox="1"/>
          <p:nvPr/>
        </p:nvSpPr>
        <p:spPr>
          <a:xfrm>
            <a:off x="428596" y="1571612"/>
            <a:ext cx="6572296" cy="4031873"/>
          </a:xfrm>
          <a:prstGeom prst="rect">
            <a:avLst/>
          </a:prstGeom>
          <a:noFill/>
        </p:spPr>
        <p:txBody>
          <a:bodyPr wrap="square" rtlCol="0">
            <a:spAutoFit/>
          </a:bodyPr>
          <a:lstStyle/>
          <a:p>
            <a:r>
              <a:rPr lang="es-ES" sz="1800" dirty="0" smtClean="0"/>
              <a:t>Manejo de cuidados con enfermedades crónicas para reducir hospitalizaciones</a:t>
            </a:r>
          </a:p>
          <a:p>
            <a:endParaRPr lang="es-ES" sz="1800" dirty="0"/>
          </a:p>
          <a:p>
            <a:r>
              <a:rPr lang="es-ES" sz="1800" dirty="0" smtClean="0"/>
              <a:t>Proveer cuidado de pacientes de emergencia para reducir traslados entre centros de emergencia</a:t>
            </a:r>
          </a:p>
          <a:p>
            <a:endParaRPr lang="es-ES" sz="1800" dirty="0"/>
          </a:p>
          <a:p>
            <a:r>
              <a:rPr lang="es-ES" sz="1800" dirty="0" smtClean="0"/>
              <a:t>Proveer cuidados en casa para reducir traslados innecesarios a consultorios</a:t>
            </a:r>
          </a:p>
          <a:p>
            <a:endParaRPr lang="es-ES" sz="1800" dirty="0"/>
          </a:p>
          <a:p>
            <a:r>
              <a:rPr lang="es-ES" sz="1800" dirty="0" smtClean="0"/>
              <a:t>Incluir telemedicina a la </a:t>
            </a:r>
            <a:r>
              <a:rPr lang="es-ES" sz="1800" dirty="0" err="1" smtClean="0"/>
              <a:t>currícula</a:t>
            </a:r>
            <a:r>
              <a:rPr lang="es-ES" sz="1800" dirty="0" smtClean="0"/>
              <a:t> de escuelas de medicina y enfermería para favorecer el crecimiento de la misma</a:t>
            </a:r>
          </a:p>
          <a:p>
            <a:endParaRPr lang="es-ES" sz="1800" dirty="0" smtClean="0"/>
          </a:p>
          <a:p>
            <a:endParaRPr lang="es-ES" dirty="0"/>
          </a:p>
          <a:p>
            <a:endParaRPr lang="es-E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539750" y="476250"/>
            <a:ext cx="7772400" cy="1143000"/>
          </a:xfrm>
          <a:prstGeom prst="rect">
            <a:avLst/>
          </a:prstGeom>
          <a:noFill/>
          <a:ln w="9525">
            <a:noFill/>
            <a:round/>
            <a:headEnd/>
            <a:tailEnd/>
          </a:ln>
        </p:spPr>
        <p:txBody>
          <a:bodyPr lIns="90000" tIns="46800" rIns="90000" bIns="46800" anchor="ctr"/>
          <a:lstStyle/>
          <a:p>
            <a:pPr algn="ctr">
              <a:buFont typeface="EurekaSans-Bold" pitchFamily="50"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000000"/>
                </a:solidFill>
                <a:latin typeface="EurekaSans-Bold" pitchFamily="50" charset="0"/>
              </a:rPr>
              <a:t>Retos</a:t>
            </a:r>
          </a:p>
        </p:txBody>
      </p:sp>
      <p:sp>
        <p:nvSpPr>
          <p:cNvPr id="30722" name="Text Box 2"/>
          <p:cNvSpPr txBox="1">
            <a:spLocks noChangeArrowheads="1"/>
          </p:cNvSpPr>
          <p:nvPr/>
        </p:nvSpPr>
        <p:spPr bwMode="auto">
          <a:xfrm>
            <a:off x="685800" y="1581150"/>
            <a:ext cx="7772400" cy="4972050"/>
          </a:xfrm>
          <a:prstGeom prst="rect">
            <a:avLst/>
          </a:prstGeom>
          <a:noFill/>
          <a:ln w="9525">
            <a:noFill/>
            <a:round/>
            <a:headEnd/>
            <a:tailEnd/>
          </a:ln>
          <a:effectLst/>
        </p:spPr>
        <p:txBody>
          <a:bodyPr lIns="90000" tIns="46800" rIns="90000" bIns="46800"/>
          <a:lstStyle/>
          <a:p>
            <a:pPr marL="333375" indent="-333375">
              <a:spcBef>
                <a:spcPts val="60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600">
                <a:solidFill>
                  <a:srgbClr val="000000"/>
                </a:solidFill>
              </a:rPr>
              <a:t>Atención médica a Distancia </a:t>
            </a:r>
          </a:p>
          <a:p>
            <a:pPr marL="333375" indent="-333375">
              <a:spcBef>
                <a:spcPts val="6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GB" sz="1600">
              <a:solidFill>
                <a:srgbClr val="000000"/>
              </a:solidFill>
            </a:endParaRPr>
          </a:p>
          <a:p>
            <a:pPr marL="790575" lvl="1" indent="-333375">
              <a:spcBef>
                <a:spcPts val="50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600">
                <a:solidFill>
                  <a:srgbClr val="000000"/>
                </a:solidFill>
              </a:rPr>
              <a:t>La conectividad y el equipamiento adecuados aún son una condicionante crítica que  requiere mayor colaboración de las instituciones.</a:t>
            </a:r>
          </a:p>
          <a:p>
            <a:pPr marL="790575" lvl="1" indent="-333375">
              <a:lnSpc>
                <a:spcPct val="83000"/>
              </a:lnSpc>
              <a:spcBef>
                <a:spcPts val="4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GB" sz="1600">
              <a:solidFill>
                <a:srgbClr val="000000"/>
              </a:solidFill>
            </a:endParaRPr>
          </a:p>
          <a:p>
            <a:pPr marL="790575" lvl="1" indent="-333375">
              <a:spcBef>
                <a:spcPts val="45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600">
                <a:solidFill>
                  <a:srgbClr val="000000"/>
                </a:solidFill>
              </a:rPr>
              <a:t>Adecuar el marco legal para la práctica de la atención médica a distancia</a:t>
            </a:r>
          </a:p>
          <a:p>
            <a:pPr marL="790575" lvl="1" indent="-333375">
              <a:spcBef>
                <a:spcPts val="45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800" b="1">
                <a:solidFill>
                  <a:srgbClr val="000000"/>
                </a:solidFill>
                <a:effectLst>
                  <a:outerShdw blurRad="38100" dist="38100" dir="2700000" algn="tl">
                    <a:srgbClr val="C0C0C0"/>
                  </a:outerShdw>
                </a:effectLst>
              </a:rPr>
              <a:t>Establecer la estructura organizacional adecuada en los servicios de salud de las entidades federativas e instituciones</a:t>
            </a:r>
          </a:p>
          <a:p>
            <a:pPr marL="790575" lvl="1" indent="-333375">
              <a:spcBef>
                <a:spcPts val="50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600">
                <a:solidFill>
                  <a:srgbClr val="000000"/>
                </a:solidFill>
              </a:rPr>
              <a:t>Se requiere evaluación de los programas existentes y documentar la evidencia de los impactos de estos servicios</a:t>
            </a:r>
          </a:p>
          <a:p>
            <a:pPr marL="790575" lvl="1" indent="-333375">
              <a:spcBef>
                <a:spcPts val="50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800" b="1">
                <a:solidFill>
                  <a:srgbClr val="000000"/>
                </a:solidFill>
                <a:effectLst>
                  <a:outerShdw blurRad="38100" dist="38100" dir="2700000" algn="tl">
                    <a:srgbClr val="C0C0C0"/>
                  </a:outerShdw>
                </a:effectLst>
              </a:rPr>
              <a:t>Formacion de Rec. Humano para la planeación e implementación de las tecnologías de información para la salud</a:t>
            </a:r>
          </a:p>
          <a:p>
            <a:pPr marL="790575" lvl="1" indent="-333375">
              <a:lnSpc>
                <a:spcPct val="80000"/>
              </a:lnSpc>
              <a:spcBef>
                <a:spcPts val="400"/>
              </a:spcBef>
              <a:buFont typeface="Arial"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GB" sz="1600">
                <a:solidFill>
                  <a:srgbClr val="000000"/>
                </a:solidFill>
              </a:rPr>
              <a:t>Desarrollar los programas y cursos sobre informática médica y de aplicaciones electrónicas para los profesionales de la salud y los tomadores de decisiones</a:t>
            </a:r>
          </a:p>
          <a:p>
            <a:pPr marL="790575" lvl="1" indent="-333375">
              <a:lnSpc>
                <a:spcPct val="93000"/>
              </a:lnSpc>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GB" sz="1600">
              <a:solidFill>
                <a:srgbClr val="000000"/>
              </a:solidFill>
            </a:endParaRPr>
          </a:p>
          <a:p>
            <a:pPr marL="790575" lvl="1" indent="-333375">
              <a:lnSpc>
                <a:spcPct val="80000"/>
              </a:lnSpc>
              <a:spcBef>
                <a:spcPts val="4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GB" sz="1600">
              <a:solidFill>
                <a:srgbClr val="000000"/>
              </a:solidFill>
            </a:endParaRPr>
          </a:p>
          <a:p>
            <a:pPr marL="790575" lvl="1" indent="-333375">
              <a:spcBef>
                <a:spcPts val="5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GB" sz="16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857224" y="571480"/>
            <a:ext cx="67151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MX" sz="2800" dirty="0" smtClean="0"/>
              <a:t>Diagnóstico:  Servicios de Telemedicina actuales en México</a:t>
            </a:r>
            <a:endParaRPr lang="es-ES" sz="2800" dirty="0" smtClean="0"/>
          </a:p>
        </p:txBody>
      </p:sp>
      <p:pic>
        <p:nvPicPr>
          <p:cNvPr id="36867" name="Picture 3" descr="dic-marzo 2006 II parte 335"/>
          <p:cNvPicPr>
            <a:picLocks noGrp="1" noChangeAspect="1" noChangeArrowheads="1"/>
          </p:cNvPicPr>
          <p:nvPr>
            <p:ph sz="half" idx="1"/>
          </p:nvPr>
        </p:nvPicPr>
        <p:blipFill>
          <a:blip r:embed="rId3"/>
          <a:srcRect/>
          <a:stretch>
            <a:fillRect/>
          </a:stretch>
        </p:blipFill>
        <p:spPr bwMode="auto">
          <a:xfrm>
            <a:off x="755650" y="1844675"/>
            <a:ext cx="2376488" cy="1716088"/>
          </a:xfrm>
          <a:noFill/>
          <a:ln>
            <a:miter lim="800000"/>
            <a:headEnd/>
            <a:tailEnd/>
          </a:ln>
        </p:spPr>
      </p:pic>
      <p:pic>
        <p:nvPicPr>
          <p:cNvPr id="36868" name="Picture 4" descr="dic-marzo 2006 II parte 336"/>
          <p:cNvPicPr>
            <a:picLocks noGrp="1" noChangeAspect="1" noChangeArrowheads="1"/>
          </p:cNvPicPr>
          <p:nvPr>
            <p:ph sz="quarter" idx="2"/>
          </p:nvPr>
        </p:nvPicPr>
        <p:blipFill>
          <a:blip r:embed="rId4"/>
          <a:srcRect/>
          <a:stretch>
            <a:fillRect/>
          </a:stretch>
        </p:blipFill>
        <p:spPr bwMode="auto">
          <a:xfrm>
            <a:off x="6659563" y="2276475"/>
            <a:ext cx="2016125" cy="1454150"/>
          </a:xfrm>
          <a:noFill/>
          <a:ln>
            <a:miter lim="800000"/>
            <a:headEnd/>
            <a:tailEnd/>
          </a:ln>
        </p:spPr>
      </p:pic>
      <p:pic>
        <p:nvPicPr>
          <p:cNvPr id="36869" name="Picture 6"/>
          <p:cNvPicPr>
            <a:picLocks noChangeAspect="1" noChangeArrowheads="1"/>
          </p:cNvPicPr>
          <p:nvPr/>
        </p:nvPicPr>
        <p:blipFill>
          <a:blip r:embed="rId5"/>
          <a:srcRect/>
          <a:stretch>
            <a:fillRect/>
          </a:stretch>
        </p:blipFill>
        <p:spPr bwMode="auto">
          <a:xfrm>
            <a:off x="6659563" y="4527550"/>
            <a:ext cx="2089150" cy="1566863"/>
          </a:xfrm>
          <a:prstGeom prst="rect">
            <a:avLst/>
          </a:prstGeom>
          <a:noFill/>
          <a:ln w="9525">
            <a:noFill/>
            <a:miter lim="800000"/>
            <a:headEnd/>
            <a:tailEnd/>
          </a:ln>
        </p:spPr>
      </p:pic>
      <p:pic>
        <p:nvPicPr>
          <p:cNvPr id="36870" name="Picture 8"/>
          <p:cNvPicPr>
            <a:picLocks noChangeAspect="1" noChangeArrowheads="1"/>
          </p:cNvPicPr>
          <p:nvPr/>
        </p:nvPicPr>
        <p:blipFill>
          <a:blip r:embed="rId6"/>
          <a:srcRect/>
          <a:stretch>
            <a:fillRect/>
          </a:stretch>
        </p:blipFill>
        <p:spPr bwMode="auto">
          <a:xfrm>
            <a:off x="827088" y="4389438"/>
            <a:ext cx="2376487" cy="1584325"/>
          </a:xfrm>
          <a:prstGeom prst="rect">
            <a:avLst/>
          </a:prstGeom>
          <a:noFill/>
          <a:ln w="9525">
            <a:noFill/>
            <a:round/>
            <a:headEnd/>
            <a:tailEnd/>
          </a:ln>
        </p:spPr>
      </p:pic>
      <p:sp>
        <p:nvSpPr>
          <p:cNvPr id="36871" name="Rectangle 10"/>
          <p:cNvSpPr>
            <a:spLocks noChangeArrowheads="1"/>
          </p:cNvSpPr>
          <p:nvPr/>
        </p:nvSpPr>
        <p:spPr bwMode="auto">
          <a:xfrm>
            <a:off x="3571875" y="1857375"/>
            <a:ext cx="2881313" cy="358775"/>
          </a:xfrm>
          <a:prstGeom prst="rect">
            <a:avLst/>
          </a:prstGeom>
          <a:noFill/>
          <a:ln w="9525" algn="ctr">
            <a:noFill/>
            <a:miter lim="800000"/>
            <a:headEnd/>
            <a:tailEnd/>
          </a:ln>
        </p:spPr>
        <p:txBody>
          <a:bodyPr anchor="ctr"/>
          <a:lstStyle/>
          <a:p>
            <a:r>
              <a:rPr lang="es-ES" sz="1400" b="1"/>
              <a:t>Teleconsulta especialidades</a:t>
            </a:r>
          </a:p>
        </p:txBody>
      </p:sp>
      <p:sp>
        <p:nvSpPr>
          <p:cNvPr id="36872" name="Rectangle 11"/>
          <p:cNvSpPr>
            <a:spLocks noChangeArrowheads="1"/>
          </p:cNvSpPr>
          <p:nvPr/>
        </p:nvSpPr>
        <p:spPr bwMode="auto">
          <a:xfrm>
            <a:off x="3571875" y="2214563"/>
            <a:ext cx="3313113" cy="2462212"/>
          </a:xfrm>
          <a:prstGeom prst="rect">
            <a:avLst/>
          </a:prstGeom>
          <a:noFill/>
          <a:ln w="9525">
            <a:noFill/>
            <a:miter lim="800000"/>
            <a:headEnd/>
            <a:tailEnd/>
          </a:ln>
        </p:spPr>
        <p:txBody>
          <a:bodyPr>
            <a:spAutoFit/>
          </a:bodyPr>
          <a:lstStyle/>
          <a:p>
            <a:pPr marL="177800" indent="-177800">
              <a:buFont typeface="Arial" charset="0"/>
              <a:buChar char="•"/>
              <a:tabLst>
                <a:tab pos="266700" algn="l"/>
              </a:tabLst>
            </a:pPr>
            <a:r>
              <a:rPr lang="es-ES" sz="1400">
                <a:latin typeface="Arial" charset="0"/>
              </a:rPr>
              <a:t>Medicina Interna</a:t>
            </a:r>
          </a:p>
          <a:p>
            <a:pPr marL="177800" indent="-177800">
              <a:buFont typeface="Arial" charset="0"/>
              <a:buChar char="•"/>
              <a:tabLst>
                <a:tab pos="266700" algn="l"/>
              </a:tabLst>
            </a:pPr>
            <a:r>
              <a:rPr lang="es-ES" sz="1400">
                <a:latin typeface="Arial" charset="0"/>
              </a:rPr>
              <a:t>Ginecología </a:t>
            </a:r>
          </a:p>
          <a:p>
            <a:pPr marL="177800" indent="-177800">
              <a:buFont typeface="Arial" charset="0"/>
              <a:buChar char="•"/>
              <a:tabLst>
                <a:tab pos="266700" algn="l"/>
              </a:tabLst>
            </a:pPr>
            <a:r>
              <a:rPr lang="es-ES" sz="1400">
                <a:latin typeface="Arial" charset="0"/>
              </a:rPr>
              <a:t>Pediatría</a:t>
            </a:r>
          </a:p>
          <a:p>
            <a:pPr marL="177800" indent="-177800">
              <a:buFont typeface="Arial" charset="0"/>
              <a:buChar char="•"/>
              <a:tabLst>
                <a:tab pos="266700" algn="l"/>
              </a:tabLst>
            </a:pPr>
            <a:r>
              <a:rPr lang="es-ES" sz="1400">
                <a:latin typeface="Arial" charset="0"/>
              </a:rPr>
              <a:t>Cirugía</a:t>
            </a:r>
          </a:p>
          <a:p>
            <a:pPr marL="177800" indent="-177800">
              <a:buFont typeface="Arial" charset="0"/>
              <a:buChar char="•"/>
              <a:tabLst>
                <a:tab pos="266700" algn="l"/>
              </a:tabLst>
            </a:pPr>
            <a:r>
              <a:rPr lang="es-ES" sz="1400">
                <a:latin typeface="Arial" charset="0"/>
              </a:rPr>
              <a:t>Dermatología</a:t>
            </a:r>
          </a:p>
          <a:p>
            <a:pPr marL="177800" indent="-177800">
              <a:buFont typeface="Arial" charset="0"/>
              <a:buChar char="•"/>
              <a:tabLst>
                <a:tab pos="266700" algn="l"/>
              </a:tabLst>
            </a:pPr>
            <a:r>
              <a:rPr lang="es-ES" sz="1400">
                <a:latin typeface="Arial" charset="0"/>
              </a:rPr>
              <a:t>Psiquiatría</a:t>
            </a:r>
          </a:p>
          <a:p>
            <a:pPr marL="177800" indent="-177800">
              <a:buFont typeface="Arial" charset="0"/>
              <a:buChar char="•"/>
              <a:tabLst>
                <a:tab pos="266700" algn="l"/>
              </a:tabLst>
            </a:pPr>
            <a:r>
              <a:rPr lang="es-ES" sz="1400">
                <a:latin typeface="Arial" charset="0"/>
              </a:rPr>
              <a:t>Ortopedia</a:t>
            </a:r>
          </a:p>
          <a:p>
            <a:pPr marL="177800" indent="-177800">
              <a:buFont typeface="Arial" charset="0"/>
              <a:buChar char="•"/>
              <a:tabLst>
                <a:tab pos="266700" algn="l"/>
              </a:tabLst>
            </a:pPr>
            <a:r>
              <a:rPr lang="es-ES" sz="1400">
                <a:latin typeface="Arial" charset="0"/>
              </a:rPr>
              <a:t>Radiología</a:t>
            </a:r>
          </a:p>
          <a:p>
            <a:pPr marL="177800" indent="-177800">
              <a:buFont typeface="Arial" charset="0"/>
              <a:buChar char="•"/>
              <a:tabLst>
                <a:tab pos="266700" algn="l"/>
              </a:tabLst>
            </a:pPr>
            <a:r>
              <a:rPr lang="es-ES" sz="1400">
                <a:latin typeface="Arial" charset="0"/>
              </a:rPr>
              <a:t>Otorrinolaringología</a:t>
            </a:r>
          </a:p>
          <a:p>
            <a:pPr marL="177800" indent="-177800">
              <a:buFont typeface="Arial" charset="0"/>
              <a:buChar char="•"/>
              <a:tabLst>
                <a:tab pos="266700" algn="l"/>
              </a:tabLst>
            </a:pPr>
            <a:r>
              <a:rPr lang="es-ES" sz="1400">
                <a:latin typeface="Arial" charset="0"/>
              </a:rPr>
              <a:t>Gastroenterología</a:t>
            </a:r>
          </a:p>
          <a:p>
            <a:pPr marL="177800" indent="-177800">
              <a:buFont typeface="Arial" charset="0"/>
              <a:buChar char="•"/>
              <a:tabLst>
                <a:tab pos="266700" algn="l"/>
              </a:tabLst>
            </a:pPr>
            <a:r>
              <a:rPr lang="es-ES" sz="1400">
                <a:latin typeface="Arial" charset="0"/>
              </a:rPr>
              <a:t>Nefrología</a:t>
            </a:r>
          </a:p>
        </p:txBody>
      </p:sp>
      <p:sp>
        <p:nvSpPr>
          <p:cNvPr id="36873" name="Rectangle 14"/>
          <p:cNvSpPr>
            <a:spLocks noChangeArrowheads="1"/>
          </p:cNvSpPr>
          <p:nvPr/>
        </p:nvSpPr>
        <p:spPr bwMode="auto">
          <a:xfrm>
            <a:off x="3571875" y="4786313"/>
            <a:ext cx="2592388" cy="271462"/>
          </a:xfrm>
          <a:prstGeom prst="rect">
            <a:avLst/>
          </a:prstGeom>
          <a:noFill/>
          <a:ln w="9525">
            <a:noFill/>
            <a:miter lim="800000"/>
            <a:headEnd/>
            <a:tailEnd/>
          </a:ln>
        </p:spPr>
        <p:txBody>
          <a:bodyPr anchor="ctr"/>
          <a:lstStyle/>
          <a:p>
            <a:r>
              <a:rPr lang="es-ES" sz="1400" b="1"/>
              <a:t>Estudios de Gabinete</a:t>
            </a:r>
          </a:p>
        </p:txBody>
      </p:sp>
      <p:sp>
        <p:nvSpPr>
          <p:cNvPr id="36874" name="Rectangle 15"/>
          <p:cNvSpPr>
            <a:spLocks noChangeArrowheads="1"/>
          </p:cNvSpPr>
          <p:nvPr/>
        </p:nvSpPr>
        <p:spPr bwMode="auto">
          <a:xfrm>
            <a:off x="3571875" y="5072063"/>
            <a:ext cx="3313113" cy="1384300"/>
          </a:xfrm>
          <a:prstGeom prst="rect">
            <a:avLst/>
          </a:prstGeom>
          <a:noFill/>
          <a:ln w="9525">
            <a:noFill/>
            <a:miter lim="800000"/>
            <a:headEnd/>
            <a:tailEnd/>
          </a:ln>
        </p:spPr>
        <p:txBody>
          <a:bodyPr>
            <a:spAutoFit/>
          </a:bodyPr>
          <a:lstStyle/>
          <a:p>
            <a:pPr marL="177800" indent="-177800">
              <a:buFont typeface="Arial" charset="0"/>
              <a:buChar char="•"/>
              <a:tabLst>
                <a:tab pos="444500" algn="l"/>
              </a:tabLst>
            </a:pPr>
            <a:r>
              <a:rPr lang="es-ES" sz="1400">
                <a:latin typeface="Arial" charset="0"/>
              </a:rPr>
              <a:t>Ultrasonido</a:t>
            </a:r>
          </a:p>
          <a:p>
            <a:pPr marL="177800" indent="-177800">
              <a:buFont typeface="Arial" charset="0"/>
              <a:buChar char="•"/>
              <a:tabLst>
                <a:tab pos="444500" algn="l"/>
              </a:tabLst>
            </a:pPr>
            <a:r>
              <a:rPr lang="es-ES" sz="1400">
                <a:latin typeface="Arial" charset="0"/>
              </a:rPr>
              <a:t>Electrocardiograma</a:t>
            </a:r>
          </a:p>
          <a:p>
            <a:pPr marL="177800" indent="-177800">
              <a:buFont typeface="Arial" charset="0"/>
              <a:buChar char="•"/>
              <a:tabLst>
                <a:tab pos="444500" algn="l"/>
              </a:tabLst>
            </a:pPr>
            <a:r>
              <a:rPr lang="es-ES" sz="1400">
                <a:latin typeface="Arial" charset="0"/>
              </a:rPr>
              <a:t>Colposcopía</a:t>
            </a:r>
          </a:p>
          <a:p>
            <a:pPr marL="177800" indent="-177800">
              <a:buFont typeface="Arial" charset="0"/>
              <a:buChar char="•"/>
              <a:tabLst>
                <a:tab pos="444500" algn="l"/>
              </a:tabLst>
            </a:pPr>
            <a:r>
              <a:rPr lang="es-ES" sz="1400">
                <a:latin typeface="Arial" charset="0"/>
              </a:rPr>
              <a:t>Cámara No midriática</a:t>
            </a:r>
          </a:p>
          <a:p>
            <a:pPr marL="177800" indent="-177800">
              <a:buFont typeface="Arial" charset="0"/>
              <a:buChar char="•"/>
              <a:tabLst>
                <a:tab pos="444500" algn="l"/>
              </a:tabLst>
            </a:pPr>
            <a:r>
              <a:rPr lang="es-ES" sz="1400">
                <a:latin typeface="Arial" charset="0"/>
              </a:rPr>
              <a:t>Electroencefalograma</a:t>
            </a:r>
          </a:p>
          <a:p>
            <a:pPr marL="177800" indent="-177800">
              <a:buFont typeface="Arial" charset="0"/>
              <a:buChar char="•"/>
              <a:tabLst>
                <a:tab pos="444500" algn="l"/>
              </a:tabLst>
            </a:pPr>
            <a:endParaRPr lang="es-ES" sz="140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EurekaSans-Bold"/>
        <a:ea typeface=""/>
        <a:cs typeface=""/>
      </a:majorFont>
      <a:minorFont>
        <a:latin typeface="EurekaSans-Regular"/>
        <a:ea typeface=""/>
        <a:cs typeface=""/>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4645</TotalTime>
  <Words>1336</Words>
  <Application>Microsoft Office PowerPoint</Application>
  <PresentationFormat>Presentación en pantalla (4:3)</PresentationFormat>
  <Paragraphs>253</Paragraphs>
  <Slides>30</Slides>
  <Notes>18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Presentación en blanco</vt:lpstr>
      <vt:lpstr>Dibujo de Microsoft Office Visio</vt:lpstr>
      <vt:lpstr>Diapositiva 1</vt:lpstr>
      <vt:lpstr>Diapositiva 2</vt:lpstr>
      <vt:lpstr>Telemedicina</vt:lpstr>
      <vt:lpstr>Telemedicina</vt:lpstr>
      <vt:lpstr>Telemedicina</vt:lpstr>
      <vt:lpstr>Diapositiva 6</vt:lpstr>
      <vt:lpstr>Diapositiva 7</vt:lpstr>
      <vt:lpstr>Diapositiva 8</vt:lpstr>
      <vt:lpstr>Diagnóstico:  Servicios de Telemedicina actuales en México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ITAM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E L E M E D I C I N A  S E G U R O   P O P U L A R</dc:title>
  <dc:creator>Align Montesinos Amable</dc:creator>
  <cp:lastModifiedBy>Martha</cp:lastModifiedBy>
  <cp:revision>224</cp:revision>
  <dcterms:created xsi:type="dcterms:W3CDTF">2006-03-30T15:15:03Z</dcterms:created>
  <dcterms:modified xsi:type="dcterms:W3CDTF">2009-04-24T15:46:28Z</dcterms:modified>
</cp:coreProperties>
</file>