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75" r:id="rId7"/>
    <p:sldId id="262" r:id="rId8"/>
    <p:sldId id="276" r:id="rId9"/>
    <p:sldId id="278" r:id="rId10"/>
    <p:sldId id="264" r:id="rId11"/>
    <p:sldId id="282" r:id="rId12"/>
    <p:sldId id="281" r:id="rId13"/>
    <p:sldId id="279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2971-E6DF-4286-9955-3D80AA583745}" type="datetimeFigureOut">
              <a:rPr lang="es-MX" smtClean="0"/>
              <a:t>21/05/2018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C1557-BFE1-4543-AE4F-11353EDA37A6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9938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2971-E6DF-4286-9955-3D80AA583745}" type="datetimeFigureOut">
              <a:rPr lang="es-MX" smtClean="0"/>
              <a:t>21/05/2018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C1557-BFE1-4543-AE4F-11353EDA37A6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0277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2971-E6DF-4286-9955-3D80AA583745}" type="datetimeFigureOut">
              <a:rPr lang="es-MX" smtClean="0"/>
              <a:t>21/05/2018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C1557-BFE1-4543-AE4F-11353EDA37A6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5354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2971-E6DF-4286-9955-3D80AA583745}" type="datetimeFigureOut">
              <a:rPr lang="es-MX" smtClean="0"/>
              <a:t>21/05/2018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C1557-BFE1-4543-AE4F-11353EDA37A6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6674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2971-E6DF-4286-9955-3D80AA583745}" type="datetimeFigureOut">
              <a:rPr lang="es-MX" smtClean="0"/>
              <a:t>21/05/2018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C1557-BFE1-4543-AE4F-11353EDA37A6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8534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2971-E6DF-4286-9955-3D80AA583745}" type="datetimeFigureOut">
              <a:rPr lang="es-MX" smtClean="0"/>
              <a:t>21/05/2018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C1557-BFE1-4543-AE4F-11353EDA37A6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1395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2971-E6DF-4286-9955-3D80AA583745}" type="datetimeFigureOut">
              <a:rPr lang="es-MX" smtClean="0"/>
              <a:t>21/05/2018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C1557-BFE1-4543-AE4F-11353EDA37A6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7044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2971-E6DF-4286-9955-3D80AA583745}" type="datetimeFigureOut">
              <a:rPr lang="es-MX" smtClean="0"/>
              <a:t>21/05/2018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C1557-BFE1-4543-AE4F-11353EDA37A6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7620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2971-E6DF-4286-9955-3D80AA583745}" type="datetimeFigureOut">
              <a:rPr lang="es-MX" smtClean="0"/>
              <a:t>21/05/2018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C1557-BFE1-4543-AE4F-11353EDA37A6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7522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2971-E6DF-4286-9955-3D80AA583745}" type="datetimeFigureOut">
              <a:rPr lang="es-MX" smtClean="0"/>
              <a:t>21/05/2018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C1557-BFE1-4543-AE4F-11353EDA37A6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3251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2971-E6DF-4286-9955-3D80AA583745}" type="datetimeFigureOut">
              <a:rPr lang="es-MX" smtClean="0"/>
              <a:t>21/05/2018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C1557-BFE1-4543-AE4F-11353EDA37A6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1585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5000"/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42971-E6DF-4286-9955-3D80AA583745}" type="datetimeFigureOut">
              <a:rPr lang="es-MX" smtClean="0"/>
              <a:t>21/05/2018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C1557-BFE1-4543-AE4F-11353EDA37A6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4726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hal.infria.fr./hal-00769715" TargetMode="External"/><Relationship Id="rId2" Type="http://schemas.openxmlformats.org/officeDocument/2006/relationships/hyperlink" Target="https://www.cairn.info/revue-flux1-2007-2-page-22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x.doi.org/10.1080/13511610.2012.660327" TargetMode="External"/><Relationship Id="rId4" Type="http://schemas.openxmlformats.org/officeDocument/2006/relationships/hyperlink" Target="https://www.slideshare.net/FrostandSullivan/global-smart-city-market-a-15-trillion-market-opportunity-by-2020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354" y="376775"/>
            <a:ext cx="10189698" cy="1325415"/>
          </a:xfrm>
        </p:spPr>
        <p:txBody>
          <a:bodyPr>
            <a:noAutofit/>
          </a:bodyPr>
          <a:lstStyle/>
          <a:p>
            <a:pPr algn="l"/>
            <a:r>
              <a:rPr lang="es-MX" sz="6600" b="1" dirty="0" smtClean="0">
                <a:solidFill>
                  <a:schemeClr val="accent6">
                    <a:lumMod val="75000"/>
                  </a:schemeClr>
                </a:solidFill>
              </a:rPr>
              <a:t>Smart </a:t>
            </a:r>
            <a:r>
              <a:rPr lang="es-MX" sz="6600" b="1" dirty="0" err="1" smtClean="0">
                <a:solidFill>
                  <a:schemeClr val="accent6">
                    <a:lumMod val="75000"/>
                  </a:schemeClr>
                </a:solidFill>
              </a:rPr>
              <a:t>cities</a:t>
            </a:r>
            <a:endParaRPr lang="es-MX" sz="6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354" y="1589649"/>
            <a:ext cx="11751214" cy="4990515"/>
          </a:xfrm>
        </p:spPr>
        <p:txBody>
          <a:bodyPr>
            <a:normAutofit lnSpcReduction="10000"/>
          </a:bodyPr>
          <a:lstStyle/>
          <a:p>
            <a:pPr algn="l"/>
            <a:r>
              <a:rPr lang="es-MX" sz="4000" b="1" dirty="0" smtClean="0">
                <a:solidFill>
                  <a:srgbClr val="FF0000"/>
                </a:solidFill>
              </a:rPr>
              <a:t>Revisión crítica del concepto </a:t>
            </a:r>
            <a:endParaRPr lang="es-MX" sz="4000" b="1" dirty="0" smtClean="0">
              <a:solidFill>
                <a:srgbClr val="FF0000"/>
              </a:solidFill>
            </a:endParaRPr>
          </a:p>
          <a:p>
            <a:pPr algn="l"/>
            <a:r>
              <a:rPr lang="es-MX" sz="4000" b="1" dirty="0" smtClean="0">
                <a:solidFill>
                  <a:srgbClr val="FF0000"/>
                </a:solidFill>
              </a:rPr>
              <a:t>de </a:t>
            </a:r>
            <a:r>
              <a:rPr lang="es-MX" sz="4000" b="1" dirty="0" smtClean="0">
                <a:solidFill>
                  <a:srgbClr val="FF0000"/>
                </a:solidFill>
              </a:rPr>
              <a:t>la “inteligencia urbana</a:t>
            </a:r>
            <a:r>
              <a:rPr lang="es-MX" sz="4000" dirty="0" smtClean="0">
                <a:solidFill>
                  <a:srgbClr val="FF0000"/>
                </a:solidFill>
              </a:rPr>
              <a:t>”</a:t>
            </a:r>
          </a:p>
          <a:p>
            <a:pPr algn="l"/>
            <a:endParaRPr lang="es-MX" sz="4000" dirty="0">
              <a:solidFill>
                <a:srgbClr val="FF0000"/>
              </a:solidFill>
            </a:endParaRPr>
          </a:p>
          <a:p>
            <a:pPr algn="l"/>
            <a:endParaRPr lang="es-MX" sz="4000" dirty="0" smtClean="0">
              <a:solidFill>
                <a:srgbClr val="FF0000"/>
              </a:solidFill>
            </a:endParaRPr>
          </a:p>
          <a:p>
            <a:pPr algn="l"/>
            <a:endParaRPr lang="es-MX" sz="4000" dirty="0">
              <a:solidFill>
                <a:srgbClr val="FF0000"/>
              </a:solidFill>
            </a:endParaRPr>
          </a:p>
          <a:p>
            <a:pPr algn="l"/>
            <a:endParaRPr lang="es-MX" sz="4000" dirty="0" smtClean="0">
              <a:solidFill>
                <a:srgbClr val="FF0000"/>
              </a:solidFill>
            </a:endParaRPr>
          </a:p>
          <a:p>
            <a:pPr algn="r"/>
            <a:r>
              <a:rPr lang="es-MX" sz="3200" i="1" dirty="0" smtClean="0">
                <a:solidFill>
                  <a:srgbClr val="FF0000"/>
                </a:solidFill>
              </a:rPr>
              <a:t>Dra. Anne K. Kurjenoja</a:t>
            </a:r>
          </a:p>
          <a:p>
            <a:pPr algn="r"/>
            <a:r>
              <a:rPr lang="es-MX" sz="3200" i="1" dirty="0" smtClean="0">
                <a:solidFill>
                  <a:srgbClr val="FF0000"/>
                </a:solidFill>
              </a:rPr>
              <a:t>Universidad de las Américas Puebla, Departamento de Arquitectura</a:t>
            </a:r>
            <a:endParaRPr lang="es-MX" sz="3200" i="1" dirty="0" smtClean="0">
              <a:solidFill>
                <a:srgbClr val="FF0000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791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Criterios de </a:t>
            </a: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ranking en el contexto global</a:t>
            </a:r>
            <a:endParaRPr lang="es-MX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s-MX" dirty="0" smtClean="0">
                <a:solidFill>
                  <a:srgbClr val="002060"/>
                </a:solidFill>
              </a:rPr>
              <a:t>Economía inteligente (</a:t>
            </a:r>
            <a:r>
              <a:rPr lang="es-MX" b="1" dirty="0" smtClean="0">
                <a:solidFill>
                  <a:srgbClr val="FF0000"/>
                </a:solidFill>
              </a:rPr>
              <a:t>competitividad</a:t>
            </a:r>
            <a:r>
              <a:rPr lang="es-MX" dirty="0" smtClean="0">
                <a:solidFill>
                  <a:srgbClr val="002060"/>
                </a:solidFill>
              </a:rPr>
              <a:t>).</a:t>
            </a:r>
          </a:p>
          <a:p>
            <a:pPr marL="514350" indent="-514350">
              <a:buAutoNum type="arabicParenR"/>
            </a:pPr>
            <a:r>
              <a:rPr lang="es-MX" dirty="0" smtClean="0">
                <a:solidFill>
                  <a:srgbClr val="002060"/>
                </a:solidFill>
              </a:rPr>
              <a:t>Gente </a:t>
            </a:r>
            <a:r>
              <a:rPr lang="es-MX" dirty="0" smtClean="0">
                <a:solidFill>
                  <a:srgbClr val="002060"/>
                </a:solidFill>
              </a:rPr>
              <a:t>“</a:t>
            </a:r>
            <a:r>
              <a:rPr lang="es-MX" dirty="0" err="1" smtClean="0">
                <a:solidFill>
                  <a:srgbClr val="002060"/>
                </a:solidFill>
              </a:rPr>
              <a:t>smart</a:t>
            </a:r>
            <a:r>
              <a:rPr lang="es-MX" dirty="0" smtClean="0">
                <a:solidFill>
                  <a:srgbClr val="002060"/>
                </a:solidFill>
              </a:rPr>
              <a:t>” (</a:t>
            </a:r>
            <a:r>
              <a:rPr lang="es-MX" b="1" dirty="0" smtClean="0">
                <a:solidFill>
                  <a:srgbClr val="FF0000"/>
                </a:solidFill>
              </a:rPr>
              <a:t>capital social e humano</a:t>
            </a:r>
            <a:r>
              <a:rPr lang="es-MX" dirty="0" smtClean="0">
                <a:solidFill>
                  <a:srgbClr val="002060"/>
                </a:solidFill>
              </a:rPr>
              <a:t>).</a:t>
            </a:r>
          </a:p>
          <a:p>
            <a:pPr marL="514350" indent="-514350">
              <a:buAutoNum type="arabicParenR"/>
            </a:pPr>
            <a:r>
              <a:rPr lang="es-MX" dirty="0" smtClean="0">
                <a:solidFill>
                  <a:srgbClr val="002060"/>
                </a:solidFill>
              </a:rPr>
              <a:t>Gobernanza inteligente (</a:t>
            </a:r>
            <a:r>
              <a:rPr lang="es-MX" b="1" dirty="0" smtClean="0">
                <a:solidFill>
                  <a:srgbClr val="FF0000"/>
                </a:solidFill>
              </a:rPr>
              <a:t>participación</a:t>
            </a:r>
            <a:r>
              <a:rPr lang="es-MX" dirty="0" smtClean="0">
                <a:solidFill>
                  <a:srgbClr val="002060"/>
                </a:solidFill>
              </a:rPr>
              <a:t>).</a:t>
            </a:r>
          </a:p>
          <a:p>
            <a:pPr marL="514350" indent="-514350">
              <a:buAutoNum type="arabicParenR"/>
            </a:pPr>
            <a:r>
              <a:rPr lang="es-MX" dirty="0" smtClean="0">
                <a:solidFill>
                  <a:srgbClr val="002060"/>
                </a:solidFill>
              </a:rPr>
              <a:t>Movilidad inteligente (</a:t>
            </a:r>
            <a:r>
              <a:rPr lang="es-MX" b="1" dirty="0" smtClean="0">
                <a:solidFill>
                  <a:srgbClr val="FF0000"/>
                </a:solidFill>
              </a:rPr>
              <a:t>sistemas de transporte y </a:t>
            </a:r>
            <a:r>
              <a:rPr lang="es-MX" b="1" dirty="0" err="1" smtClean="0">
                <a:solidFill>
                  <a:srgbClr val="FF0000"/>
                </a:solidFill>
              </a:rPr>
              <a:t>TICs</a:t>
            </a:r>
            <a:r>
              <a:rPr lang="es-MX" dirty="0" smtClean="0">
                <a:solidFill>
                  <a:srgbClr val="002060"/>
                </a:solidFill>
              </a:rPr>
              <a:t>).</a:t>
            </a:r>
          </a:p>
          <a:p>
            <a:pPr marL="514350" indent="-514350">
              <a:buAutoNum type="arabicParenR"/>
            </a:pPr>
            <a:r>
              <a:rPr lang="es-MX" dirty="0" smtClean="0">
                <a:solidFill>
                  <a:srgbClr val="002060"/>
                </a:solidFill>
              </a:rPr>
              <a:t>Medioambiente inteligente </a:t>
            </a:r>
            <a:r>
              <a:rPr lang="es-MX" dirty="0" smtClean="0">
                <a:solidFill>
                  <a:srgbClr val="002060"/>
                </a:solidFill>
              </a:rPr>
              <a:t>(</a:t>
            </a:r>
            <a:r>
              <a:rPr lang="es-MX" b="1" dirty="0" smtClean="0">
                <a:solidFill>
                  <a:srgbClr val="FF0000"/>
                </a:solidFill>
              </a:rPr>
              <a:t>cuidado de recursos </a:t>
            </a:r>
            <a:r>
              <a:rPr lang="es-MX" b="1" dirty="0" smtClean="0">
                <a:solidFill>
                  <a:srgbClr val="FF0000"/>
                </a:solidFill>
              </a:rPr>
              <a:t>naturales</a:t>
            </a:r>
            <a:r>
              <a:rPr lang="es-MX" dirty="0" smtClean="0">
                <a:solidFill>
                  <a:srgbClr val="002060"/>
                </a:solidFill>
              </a:rPr>
              <a:t>).</a:t>
            </a:r>
          </a:p>
          <a:p>
            <a:pPr marL="514350" indent="-514350">
              <a:buAutoNum type="arabicParenR"/>
            </a:pPr>
            <a:r>
              <a:rPr lang="es-MX" dirty="0" smtClean="0">
                <a:solidFill>
                  <a:srgbClr val="002060"/>
                </a:solidFill>
              </a:rPr>
              <a:t>Habitabilidad inteligente (</a:t>
            </a:r>
            <a:r>
              <a:rPr lang="es-MX" b="1" dirty="0" smtClean="0">
                <a:solidFill>
                  <a:srgbClr val="FF0000"/>
                </a:solidFill>
              </a:rPr>
              <a:t>calidad de vida</a:t>
            </a:r>
            <a:r>
              <a:rPr lang="es-MX" dirty="0" smtClean="0">
                <a:solidFill>
                  <a:srgbClr val="002060"/>
                </a:solidFill>
              </a:rPr>
              <a:t>).</a:t>
            </a:r>
            <a:endParaRPr lang="es-MX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46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4005" y="235974"/>
            <a:ext cx="3602502" cy="2577563"/>
          </a:xfrm>
        </p:spPr>
        <p:txBody>
          <a:bodyPr>
            <a:noAutofit/>
          </a:bodyPr>
          <a:lstStyle/>
          <a:p>
            <a:pPr algn="r"/>
            <a:r>
              <a:rPr lang="es-MX" sz="2800" b="1" i="1" dirty="0" smtClean="0">
                <a:solidFill>
                  <a:schemeClr val="accent6">
                    <a:lumMod val="75000"/>
                  </a:schemeClr>
                </a:solidFill>
              </a:rPr>
              <a:t>Mercado global de ciudades inteligentes-para el año 2020, según la empresa </a:t>
            </a:r>
            <a:r>
              <a:rPr lang="es-MX" sz="2800" b="1" i="1" dirty="0" err="1" smtClean="0">
                <a:solidFill>
                  <a:schemeClr val="accent6">
                    <a:lumMod val="75000"/>
                  </a:schemeClr>
                </a:solidFill>
              </a:rPr>
              <a:t>Frost&amp;Sullivan</a:t>
            </a:r>
            <a:r>
              <a:rPr lang="es-MX" sz="2800" b="1" i="1" dirty="0" smtClean="0">
                <a:solidFill>
                  <a:schemeClr val="accent6">
                    <a:lumMod val="75000"/>
                  </a:schemeClr>
                </a:solidFill>
              </a:rPr>
              <a:t> (2013)</a:t>
            </a:r>
            <a:endParaRPr lang="es-MX" sz="28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2056" y="235975"/>
            <a:ext cx="8041949" cy="6037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13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273" y="227647"/>
            <a:ext cx="8562373" cy="6428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84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273" y="185445"/>
            <a:ext cx="8660847" cy="650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68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Preguntas abiertas…</a:t>
            </a:r>
            <a:endParaRPr lang="es-MX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 smtClean="0">
                <a:solidFill>
                  <a:srgbClr val="002060"/>
                </a:solidFill>
              </a:rPr>
              <a:t>¿</a:t>
            </a:r>
            <a:r>
              <a:rPr lang="es-MX" b="1" dirty="0" smtClean="0">
                <a:solidFill>
                  <a:srgbClr val="FF0000"/>
                </a:solidFill>
              </a:rPr>
              <a:t>Equilibrio</a:t>
            </a:r>
            <a:r>
              <a:rPr lang="es-MX" dirty="0" smtClean="0">
                <a:solidFill>
                  <a:srgbClr val="002060"/>
                </a:solidFill>
              </a:rPr>
              <a:t> entre desarrollo medioambiental y económico, entre la calidad de vida y la eficiencia mediante el uso de </a:t>
            </a:r>
            <a:r>
              <a:rPr lang="es-MX" dirty="0" err="1" smtClean="0">
                <a:solidFill>
                  <a:srgbClr val="002060"/>
                </a:solidFill>
              </a:rPr>
              <a:t>TICs</a:t>
            </a:r>
            <a:r>
              <a:rPr lang="es-MX" dirty="0" smtClean="0">
                <a:solidFill>
                  <a:srgbClr val="002060"/>
                </a:solidFill>
              </a:rPr>
              <a:t>?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¿</a:t>
            </a:r>
            <a:r>
              <a:rPr lang="es-MX" dirty="0">
                <a:solidFill>
                  <a:srgbClr val="002060"/>
                </a:solidFill>
              </a:rPr>
              <a:t>T</a:t>
            </a:r>
            <a:r>
              <a:rPr lang="es-MX" dirty="0" smtClean="0">
                <a:solidFill>
                  <a:srgbClr val="002060"/>
                </a:solidFill>
              </a:rPr>
              <a:t>ecnología </a:t>
            </a:r>
            <a:r>
              <a:rPr lang="es-MX" dirty="0" smtClean="0">
                <a:solidFill>
                  <a:srgbClr val="002060"/>
                </a:solidFill>
              </a:rPr>
              <a:t>predominante en </a:t>
            </a:r>
            <a:r>
              <a:rPr lang="es-MX" b="1" dirty="0" smtClean="0">
                <a:solidFill>
                  <a:srgbClr val="FF0000"/>
                </a:solidFill>
              </a:rPr>
              <a:t>los valores y competencias </a:t>
            </a:r>
            <a:r>
              <a:rPr lang="es-MX" dirty="0" smtClean="0">
                <a:solidFill>
                  <a:srgbClr val="002060"/>
                </a:solidFill>
              </a:rPr>
              <a:t>a alcanzar, </a:t>
            </a:r>
            <a:r>
              <a:rPr lang="es-MX" dirty="0" smtClean="0">
                <a:solidFill>
                  <a:srgbClr val="002060"/>
                </a:solidFill>
              </a:rPr>
              <a:t>presentados </a:t>
            </a:r>
            <a:r>
              <a:rPr lang="es-MX" dirty="0" smtClean="0">
                <a:solidFill>
                  <a:srgbClr val="002060"/>
                </a:solidFill>
              </a:rPr>
              <a:t>en las agendas políticas?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¿</a:t>
            </a:r>
            <a:r>
              <a:rPr lang="es-MX" b="1" dirty="0" smtClean="0">
                <a:solidFill>
                  <a:srgbClr val="FF0000"/>
                </a:solidFill>
              </a:rPr>
              <a:t>Control top-</a:t>
            </a:r>
            <a:r>
              <a:rPr lang="es-MX" b="1" dirty="0" err="1" smtClean="0">
                <a:solidFill>
                  <a:srgbClr val="FF0000"/>
                </a:solidFill>
              </a:rPr>
              <a:t>down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dirty="0" smtClean="0">
                <a:solidFill>
                  <a:srgbClr val="002060"/>
                </a:solidFill>
              </a:rPr>
              <a:t>de la ciudad mediante procedimientos parametrizados de la realidad urbana y </a:t>
            </a:r>
            <a:r>
              <a:rPr lang="es-MX" dirty="0" smtClean="0">
                <a:solidFill>
                  <a:srgbClr val="002060"/>
                </a:solidFill>
              </a:rPr>
              <a:t>simulaciones (ciudad parametrizada)?</a:t>
            </a:r>
            <a:endParaRPr lang="es-MX" dirty="0" smtClean="0">
              <a:solidFill>
                <a:srgbClr val="002060"/>
              </a:solidFill>
            </a:endParaRPr>
          </a:p>
          <a:p>
            <a:r>
              <a:rPr lang="es-MX" dirty="0" smtClean="0">
                <a:solidFill>
                  <a:srgbClr val="002060"/>
                </a:solidFill>
              </a:rPr>
              <a:t>¿La disponibilidad y la </a:t>
            </a:r>
            <a:r>
              <a:rPr lang="es-MX" b="1" dirty="0" smtClean="0">
                <a:solidFill>
                  <a:srgbClr val="FF0000"/>
                </a:solidFill>
              </a:rPr>
              <a:t>capacidad de los individuos para cooperar </a:t>
            </a:r>
            <a:r>
              <a:rPr lang="es-MX" dirty="0" smtClean="0">
                <a:solidFill>
                  <a:srgbClr val="002060"/>
                </a:solidFill>
              </a:rPr>
              <a:t>mediante plataformas digitales abiertas (procedimientos </a:t>
            </a:r>
            <a:r>
              <a:rPr lang="es-MX" dirty="0" err="1" smtClean="0">
                <a:solidFill>
                  <a:srgbClr val="002060"/>
                </a:solidFill>
              </a:rPr>
              <a:t>bottom</a:t>
            </a:r>
            <a:r>
              <a:rPr lang="es-MX" dirty="0" smtClean="0">
                <a:solidFill>
                  <a:srgbClr val="002060"/>
                </a:solidFill>
              </a:rPr>
              <a:t>-up)?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¿Sensores y dispositivos electrónicos de medición y de control vs. </a:t>
            </a:r>
            <a:r>
              <a:rPr lang="es-MX" b="1" dirty="0" smtClean="0">
                <a:solidFill>
                  <a:srgbClr val="FF0000"/>
                </a:solidFill>
              </a:rPr>
              <a:t>derechos  de los ciudadanos</a:t>
            </a:r>
            <a:r>
              <a:rPr lang="es-MX" dirty="0" smtClean="0">
                <a:solidFill>
                  <a:srgbClr val="002060"/>
                </a:solidFill>
              </a:rPr>
              <a:t>: derechos humanos, privacidad, poder político, control social, libertad y democracia (efecto </a:t>
            </a:r>
            <a:r>
              <a:rPr lang="es-MX" dirty="0" err="1" smtClean="0">
                <a:solidFill>
                  <a:srgbClr val="002060"/>
                </a:solidFill>
              </a:rPr>
              <a:t>big</a:t>
            </a:r>
            <a:r>
              <a:rPr lang="es-MX" dirty="0" smtClean="0">
                <a:solidFill>
                  <a:srgbClr val="002060"/>
                </a:solidFill>
              </a:rPr>
              <a:t> </a:t>
            </a:r>
            <a:r>
              <a:rPr lang="es-MX" dirty="0" err="1" smtClean="0">
                <a:solidFill>
                  <a:srgbClr val="002060"/>
                </a:solidFill>
              </a:rPr>
              <a:t>brother</a:t>
            </a:r>
            <a:r>
              <a:rPr lang="es-MX" dirty="0" smtClean="0">
                <a:solidFill>
                  <a:srgbClr val="002060"/>
                </a:solidFill>
              </a:rPr>
              <a:t>)?</a:t>
            </a:r>
            <a:endParaRPr lang="es-MX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95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4905"/>
            <a:ext cx="10515600" cy="512064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rgbClr val="002060"/>
                </a:solidFill>
              </a:rPr>
              <a:t>¿Por sus condiciones diferentes, </a:t>
            </a:r>
            <a:r>
              <a:rPr lang="es-MX" b="1" dirty="0" smtClean="0">
                <a:solidFill>
                  <a:srgbClr val="FF0000"/>
                </a:solidFill>
              </a:rPr>
              <a:t>los países en vías de desarrollo </a:t>
            </a:r>
            <a:r>
              <a:rPr lang="es-MX" dirty="0" smtClean="0">
                <a:solidFill>
                  <a:srgbClr val="002060"/>
                </a:solidFill>
              </a:rPr>
              <a:t>deben adoptar rutas alternativas para el desarrollo de ciudades inteligentes (menos dependientes de las redes)?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¿Cómo concebir las </a:t>
            </a:r>
            <a:r>
              <a:rPr lang="es-MX" b="1" dirty="0" smtClean="0">
                <a:solidFill>
                  <a:srgbClr val="FF0000"/>
                </a:solidFill>
              </a:rPr>
              <a:t>ciudades como conjuntos de eventos </a:t>
            </a:r>
            <a:r>
              <a:rPr lang="es-MX" dirty="0" smtClean="0">
                <a:solidFill>
                  <a:srgbClr val="002060"/>
                </a:solidFill>
              </a:rPr>
              <a:t>(uso de dispositivos electrónicos en la lectura de las ciudades por los ciudadanos) y no como esquemas de espacios y de infraestructura (la realidad y la ficción se fusionan-”</a:t>
            </a:r>
            <a:r>
              <a:rPr lang="es-MX" dirty="0" err="1" smtClean="0">
                <a:solidFill>
                  <a:srgbClr val="002060"/>
                </a:solidFill>
              </a:rPr>
              <a:t>event</a:t>
            </a:r>
            <a:r>
              <a:rPr lang="es-MX" dirty="0" smtClean="0">
                <a:solidFill>
                  <a:srgbClr val="002060"/>
                </a:solidFill>
              </a:rPr>
              <a:t>-</a:t>
            </a:r>
            <a:r>
              <a:rPr lang="es-MX" dirty="0" err="1" smtClean="0">
                <a:solidFill>
                  <a:srgbClr val="002060"/>
                </a:solidFill>
              </a:rPr>
              <a:t>based</a:t>
            </a:r>
            <a:r>
              <a:rPr lang="es-MX" dirty="0" smtClean="0">
                <a:solidFill>
                  <a:srgbClr val="002060"/>
                </a:solidFill>
              </a:rPr>
              <a:t> </a:t>
            </a:r>
            <a:r>
              <a:rPr lang="es-MX" dirty="0" err="1" smtClean="0">
                <a:solidFill>
                  <a:srgbClr val="002060"/>
                </a:solidFill>
              </a:rPr>
              <a:t>city</a:t>
            </a:r>
            <a:r>
              <a:rPr lang="es-MX" dirty="0" smtClean="0">
                <a:solidFill>
                  <a:srgbClr val="002060"/>
                </a:solidFill>
              </a:rPr>
              <a:t>”)?</a:t>
            </a:r>
          </a:p>
          <a:p>
            <a:r>
              <a:rPr lang="es-MX" dirty="0">
                <a:solidFill>
                  <a:srgbClr val="002060"/>
                </a:solidFill>
              </a:rPr>
              <a:t>¿</a:t>
            </a:r>
            <a:r>
              <a:rPr lang="es-MX" b="1" dirty="0" err="1" smtClean="0">
                <a:solidFill>
                  <a:srgbClr val="FF0000"/>
                </a:solidFill>
              </a:rPr>
              <a:t>Transdisciplina</a:t>
            </a:r>
            <a:r>
              <a:rPr lang="es-MX" dirty="0" smtClean="0">
                <a:solidFill>
                  <a:srgbClr val="002060"/>
                </a:solidFill>
              </a:rPr>
              <a:t> </a:t>
            </a:r>
            <a:r>
              <a:rPr lang="es-MX" dirty="0" smtClean="0">
                <a:solidFill>
                  <a:srgbClr val="002060"/>
                </a:solidFill>
              </a:rPr>
              <a:t>para fusionar diferentes tipos de know-how:  acercamientos eficientes a las ocurrencias, eventos, situaciones y escenarios urbanos?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¿Políticas que permiten </a:t>
            </a:r>
            <a:r>
              <a:rPr lang="es-MX" b="1" dirty="0" smtClean="0">
                <a:solidFill>
                  <a:srgbClr val="FF0000"/>
                </a:solidFill>
              </a:rPr>
              <a:t>conectar lo humano y lo non-humano </a:t>
            </a:r>
            <a:r>
              <a:rPr lang="es-MX" dirty="0" smtClean="0">
                <a:solidFill>
                  <a:srgbClr val="002060"/>
                </a:solidFill>
              </a:rPr>
              <a:t>para crear alianzas benéficas e incluyentes entre la tecnología y la gente?</a:t>
            </a:r>
            <a:endParaRPr lang="es-MX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16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>
                <a:solidFill>
                  <a:srgbClr val="002060"/>
                </a:solidFill>
              </a:rPr>
              <a:t>¿Cómo </a:t>
            </a:r>
            <a:r>
              <a:rPr lang="es-MX" b="1" dirty="0" smtClean="0">
                <a:solidFill>
                  <a:srgbClr val="FF0000"/>
                </a:solidFill>
              </a:rPr>
              <a:t>superar soluciones “</a:t>
            </a:r>
            <a:r>
              <a:rPr lang="es-MX" b="1" dirty="0" err="1" smtClean="0">
                <a:solidFill>
                  <a:srgbClr val="FF0000"/>
                </a:solidFill>
              </a:rPr>
              <a:t>one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b="1" dirty="0" err="1" smtClean="0">
                <a:solidFill>
                  <a:srgbClr val="FF0000"/>
                </a:solidFill>
              </a:rPr>
              <a:t>size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b="1" dirty="0" err="1" smtClean="0">
                <a:solidFill>
                  <a:srgbClr val="FF0000"/>
                </a:solidFill>
              </a:rPr>
              <a:t>fits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b="1" dirty="0" err="1" smtClean="0">
                <a:solidFill>
                  <a:srgbClr val="FF0000"/>
                </a:solidFill>
              </a:rPr>
              <a:t>all</a:t>
            </a:r>
            <a:r>
              <a:rPr lang="es-MX" dirty="0" smtClean="0">
                <a:solidFill>
                  <a:srgbClr val="002060"/>
                </a:solidFill>
              </a:rPr>
              <a:t>” enfocados en él desarrollo tecnológico e </a:t>
            </a:r>
            <a:r>
              <a:rPr lang="es-MX" dirty="0" err="1" smtClean="0">
                <a:solidFill>
                  <a:srgbClr val="002060"/>
                </a:solidFill>
              </a:rPr>
              <a:t>IoT</a:t>
            </a:r>
            <a:r>
              <a:rPr lang="es-MX" dirty="0" smtClean="0">
                <a:solidFill>
                  <a:srgbClr val="002060"/>
                </a:solidFill>
              </a:rPr>
              <a:t> y que siguen estrategias de top-</a:t>
            </a:r>
            <a:r>
              <a:rPr lang="es-MX" dirty="0" err="1" smtClean="0">
                <a:solidFill>
                  <a:srgbClr val="002060"/>
                </a:solidFill>
              </a:rPr>
              <a:t>down</a:t>
            </a:r>
            <a:r>
              <a:rPr lang="es-MX" dirty="0" smtClean="0">
                <a:solidFill>
                  <a:srgbClr val="002060"/>
                </a:solidFill>
              </a:rPr>
              <a:t> reduciendo la idea de la inteligencia en la noción de la eficiencia?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¿Cómo debemos definir el significado de la “</a:t>
            </a:r>
            <a:r>
              <a:rPr lang="es-MX" b="1" dirty="0" smtClean="0">
                <a:solidFill>
                  <a:srgbClr val="FF0000"/>
                </a:solidFill>
              </a:rPr>
              <a:t>calidad de vida</a:t>
            </a:r>
            <a:r>
              <a:rPr lang="es-MX" dirty="0" smtClean="0">
                <a:solidFill>
                  <a:srgbClr val="002060"/>
                </a:solidFill>
              </a:rPr>
              <a:t>” en las políticas de </a:t>
            </a:r>
            <a:r>
              <a:rPr lang="es-MX" dirty="0" err="1" smtClean="0">
                <a:solidFill>
                  <a:srgbClr val="002060"/>
                </a:solidFill>
              </a:rPr>
              <a:t>smart</a:t>
            </a:r>
            <a:r>
              <a:rPr lang="es-MX" dirty="0" smtClean="0">
                <a:solidFill>
                  <a:srgbClr val="002060"/>
                </a:solidFill>
              </a:rPr>
              <a:t> </a:t>
            </a:r>
            <a:r>
              <a:rPr lang="es-MX" dirty="0" err="1" smtClean="0">
                <a:solidFill>
                  <a:srgbClr val="002060"/>
                </a:solidFill>
              </a:rPr>
              <a:t>cities</a:t>
            </a:r>
            <a:r>
              <a:rPr lang="es-MX" dirty="0">
                <a:solidFill>
                  <a:srgbClr val="002060"/>
                </a:solidFill>
              </a:rPr>
              <a:t>?</a:t>
            </a:r>
            <a:endParaRPr lang="es-MX" dirty="0" smtClean="0">
              <a:solidFill>
                <a:srgbClr val="002060"/>
              </a:solidFill>
            </a:endParaRPr>
          </a:p>
          <a:p>
            <a:r>
              <a:rPr lang="es-MX" dirty="0" smtClean="0">
                <a:solidFill>
                  <a:srgbClr val="002060"/>
                </a:solidFill>
              </a:rPr>
              <a:t>¿Cómo cambiar el </a:t>
            </a:r>
            <a:r>
              <a:rPr lang="es-MX" b="1" dirty="0" smtClean="0">
                <a:solidFill>
                  <a:srgbClr val="FF0000"/>
                </a:solidFill>
              </a:rPr>
              <a:t>enfoque del </a:t>
            </a:r>
            <a:r>
              <a:rPr lang="es-MX" b="1" dirty="0" smtClean="0">
                <a:solidFill>
                  <a:srgbClr val="FF0000"/>
                </a:solidFill>
              </a:rPr>
              <a:t>“</a:t>
            </a:r>
            <a:r>
              <a:rPr lang="es-MX" b="1" dirty="0" err="1" smtClean="0">
                <a:solidFill>
                  <a:srgbClr val="FF0000"/>
                </a:solidFill>
              </a:rPr>
              <a:t>smart</a:t>
            </a:r>
            <a:r>
              <a:rPr lang="es-MX" b="1" dirty="0" smtClean="0">
                <a:solidFill>
                  <a:srgbClr val="FF0000"/>
                </a:solidFill>
              </a:rPr>
              <a:t>” a lo del “</a:t>
            </a:r>
            <a:r>
              <a:rPr lang="es-MX" b="1" dirty="0" err="1" smtClean="0">
                <a:solidFill>
                  <a:srgbClr val="FF0000"/>
                </a:solidFill>
              </a:rPr>
              <a:t>city</a:t>
            </a:r>
            <a:r>
              <a:rPr lang="es-MX" b="1" dirty="0" smtClean="0">
                <a:solidFill>
                  <a:srgbClr val="FF0000"/>
                </a:solidFill>
              </a:rPr>
              <a:t>” </a:t>
            </a:r>
            <a:r>
              <a:rPr lang="es-MX" dirty="0" smtClean="0">
                <a:solidFill>
                  <a:srgbClr val="002060"/>
                </a:solidFill>
              </a:rPr>
              <a:t>para dar fuerza a </a:t>
            </a:r>
            <a:r>
              <a:rPr lang="es-MX" dirty="0" err="1" smtClean="0">
                <a:solidFill>
                  <a:srgbClr val="002060"/>
                </a:solidFill>
              </a:rPr>
              <a:t>bottom</a:t>
            </a:r>
            <a:r>
              <a:rPr lang="es-MX" dirty="0" smtClean="0">
                <a:solidFill>
                  <a:srgbClr val="002060"/>
                </a:solidFill>
              </a:rPr>
              <a:t>-up participación ciudadana, empoderamiento y entendimiento de la vida urbana?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¿Cómo combatir la </a:t>
            </a:r>
            <a:r>
              <a:rPr lang="es-MX" b="1" dirty="0" smtClean="0">
                <a:solidFill>
                  <a:srgbClr val="FF0000"/>
                </a:solidFill>
              </a:rPr>
              <a:t>discriminación</a:t>
            </a:r>
            <a:r>
              <a:rPr lang="es-MX" dirty="0" smtClean="0">
                <a:solidFill>
                  <a:srgbClr val="002060"/>
                </a:solidFill>
              </a:rPr>
              <a:t>: exclusión por la tecnología de grupos en desventaja: étnicos, generacionales, económicamente vulnerables, etc.?</a:t>
            </a:r>
          </a:p>
          <a:p>
            <a:pPr lvl="1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7172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59581"/>
          </a:xfrm>
        </p:spPr>
        <p:txBody>
          <a:bodyPr>
            <a:normAutofit lnSpcReduction="10000"/>
          </a:bodyPr>
          <a:lstStyle/>
          <a:p>
            <a:r>
              <a:rPr lang="es-MX" dirty="0" smtClean="0">
                <a:solidFill>
                  <a:srgbClr val="002060"/>
                </a:solidFill>
              </a:rPr>
              <a:t>¿Cómo </a:t>
            </a:r>
            <a:r>
              <a:rPr lang="es-MX" dirty="0" smtClean="0">
                <a:solidFill>
                  <a:srgbClr val="002060"/>
                </a:solidFill>
              </a:rPr>
              <a:t> perspectiva </a:t>
            </a:r>
            <a:r>
              <a:rPr lang="es-MX" dirty="0" smtClean="0">
                <a:solidFill>
                  <a:srgbClr val="002060"/>
                </a:solidFill>
              </a:rPr>
              <a:t>anti-crítica de la tecnología: las inversiones vistas como benéficas sin importar su costo o impacto que no son evaluados y cuyo carácter positivo es tomado por </a:t>
            </a:r>
            <a:r>
              <a:rPr lang="es-MX" dirty="0" smtClean="0">
                <a:solidFill>
                  <a:srgbClr val="002060"/>
                </a:solidFill>
              </a:rPr>
              <a:t>garantizado (</a:t>
            </a:r>
            <a:r>
              <a:rPr lang="es-MX" b="1" dirty="0" smtClean="0">
                <a:solidFill>
                  <a:srgbClr val="FF0000"/>
                </a:solidFill>
              </a:rPr>
              <a:t>determinismo tecnológico</a:t>
            </a:r>
            <a:r>
              <a:rPr lang="es-MX" dirty="0" smtClean="0">
                <a:solidFill>
                  <a:srgbClr val="002060"/>
                </a:solidFill>
              </a:rPr>
              <a:t>)?</a:t>
            </a:r>
            <a:endParaRPr lang="es-MX" dirty="0" smtClean="0">
              <a:solidFill>
                <a:srgbClr val="002060"/>
              </a:solidFill>
            </a:endParaRPr>
          </a:p>
          <a:p>
            <a:r>
              <a:rPr lang="es-MX" dirty="0" smtClean="0">
                <a:solidFill>
                  <a:srgbClr val="002060"/>
                </a:solidFill>
              </a:rPr>
              <a:t>¿Cómo disminuir </a:t>
            </a:r>
            <a:r>
              <a:rPr lang="es-MX" dirty="0" smtClean="0">
                <a:solidFill>
                  <a:srgbClr val="002060"/>
                </a:solidFill>
              </a:rPr>
              <a:t>el </a:t>
            </a:r>
            <a:r>
              <a:rPr lang="es-MX" b="1" dirty="0" smtClean="0">
                <a:solidFill>
                  <a:srgbClr val="FF0000"/>
                </a:solidFill>
              </a:rPr>
              <a:t>imperativo tecnológico en el </a:t>
            </a:r>
            <a:r>
              <a:rPr lang="es-MX" b="1" dirty="0" smtClean="0">
                <a:solidFill>
                  <a:srgbClr val="FF0000"/>
                </a:solidFill>
              </a:rPr>
              <a:t>discurso político</a:t>
            </a:r>
            <a:r>
              <a:rPr lang="es-MX" dirty="0" smtClean="0">
                <a:solidFill>
                  <a:srgbClr val="002060"/>
                </a:solidFill>
              </a:rPr>
              <a:t>: entendimiento instrumental de las capacidades de las soluciones tecnológicas en atender los problemas sociales, con la idea falsa de la capacidad omnipotente de respuesta de estas</a:t>
            </a:r>
            <a:r>
              <a:rPr lang="es-MX" dirty="0" smtClean="0">
                <a:solidFill>
                  <a:srgbClr val="002060"/>
                </a:solidFill>
              </a:rPr>
              <a:t>?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¿La </a:t>
            </a:r>
            <a:r>
              <a:rPr lang="es-MX" b="1" dirty="0" smtClean="0">
                <a:solidFill>
                  <a:srgbClr val="FF0000"/>
                </a:solidFill>
              </a:rPr>
              <a:t>resiliencia energética </a:t>
            </a:r>
            <a:r>
              <a:rPr lang="es-MX" dirty="0" smtClean="0">
                <a:solidFill>
                  <a:srgbClr val="002060"/>
                </a:solidFill>
              </a:rPr>
              <a:t>(desastres naturales)?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¿Aportación en la solución de problemáticas medioambientales más allá de las concentraciones urbanas (</a:t>
            </a:r>
            <a:r>
              <a:rPr lang="es-MX" b="1" dirty="0" smtClean="0">
                <a:solidFill>
                  <a:srgbClr val="FF0000"/>
                </a:solidFill>
              </a:rPr>
              <a:t>fuera de la burbuja tecnológica</a:t>
            </a:r>
            <a:r>
              <a:rPr lang="es-MX" dirty="0" smtClean="0">
                <a:solidFill>
                  <a:srgbClr val="002060"/>
                </a:solidFill>
              </a:rPr>
              <a:t>)?</a:t>
            </a:r>
            <a:endParaRPr lang="es-MX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68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Conclusiones</a:t>
            </a:r>
            <a:endParaRPr lang="es-MX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00258"/>
          </a:xfrm>
        </p:spPr>
        <p:txBody>
          <a:bodyPr>
            <a:normAutofit lnSpcReduction="10000"/>
          </a:bodyPr>
          <a:lstStyle/>
          <a:p>
            <a:r>
              <a:rPr lang="es-MX" dirty="0" smtClean="0">
                <a:solidFill>
                  <a:srgbClr val="002060"/>
                </a:solidFill>
              </a:rPr>
              <a:t>Hoy día los Smart </a:t>
            </a:r>
            <a:r>
              <a:rPr lang="es-MX" dirty="0" err="1" smtClean="0">
                <a:solidFill>
                  <a:srgbClr val="002060"/>
                </a:solidFill>
              </a:rPr>
              <a:t>cities</a:t>
            </a:r>
            <a:r>
              <a:rPr lang="es-MX" dirty="0" smtClean="0">
                <a:solidFill>
                  <a:srgbClr val="002060"/>
                </a:solidFill>
              </a:rPr>
              <a:t> </a:t>
            </a:r>
            <a:r>
              <a:rPr lang="es-MX" b="1" dirty="0" smtClean="0">
                <a:solidFill>
                  <a:srgbClr val="FF0000"/>
                </a:solidFill>
              </a:rPr>
              <a:t>cumplen más con necesidades corporativas y con campañas urbanas de publicidad </a:t>
            </a:r>
            <a:r>
              <a:rPr lang="es-MX" dirty="0" smtClean="0">
                <a:solidFill>
                  <a:srgbClr val="002060"/>
                </a:solidFill>
              </a:rPr>
              <a:t>destinados a su promoción global que con la inteligencia social indispensable para hacer de una ciudad holísticamente y sustentablemente inteligente.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Los </a:t>
            </a:r>
            <a:r>
              <a:rPr lang="es-MX" dirty="0" err="1" smtClean="0">
                <a:solidFill>
                  <a:srgbClr val="002060"/>
                </a:solidFill>
              </a:rPr>
              <a:t>TICs</a:t>
            </a:r>
            <a:r>
              <a:rPr lang="es-MX" dirty="0" smtClean="0">
                <a:solidFill>
                  <a:srgbClr val="002060"/>
                </a:solidFill>
              </a:rPr>
              <a:t> no transforman automáticamente a las ciudades en inteligentes sin </a:t>
            </a:r>
            <a:r>
              <a:rPr lang="es-MX" b="1" dirty="0" smtClean="0">
                <a:solidFill>
                  <a:srgbClr val="FF0000"/>
                </a:solidFill>
              </a:rPr>
              <a:t>políticas </a:t>
            </a:r>
            <a:r>
              <a:rPr lang="es-MX" b="1" dirty="0" err="1" smtClean="0">
                <a:solidFill>
                  <a:srgbClr val="FF0000"/>
                </a:solidFill>
              </a:rPr>
              <a:t>bottom</a:t>
            </a:r>
            <a:r>
              <a:rPr lang="es-MX" b="1" dirty="0" smtClean="0">
                <a:solidFill>
                  <a:srgbClr val="FF0000"/>
                </a:solidFill>
              </a:rPr>
              <a:t>-up serias enfocadas en una interacción eficiente</a:t>
            </a:r>
            <a:r>
              <a:rPr lang="es-MX" dirty="0" smtClean="0">
                <a:solidFill>
                  <a:srgbClr val="002060"/>
                </a:solidFill>
              </a:rPr>
              <a:t> entre todos los actores urbanos para generar una comunidad exitosa.</a:t>
            </a:r>
          </a:p>
          <a:p>
            <a:r>
              <a:rPr lang="es-MX" dirty="0">
                <a:solidFill>
                  <a:srgbClr val="002060"/>
                </a:solidFill>
              </a:rPr>
              <a:t>L</a:t>
            </a:r>
            <a:r>
              <a:rPr lang="es-MX" dirty="0" smtClean="0">
                <a:solidFill>
                  <a:srgbClr val="002060"/>
                </a:solidFill>
              </a:rPr>
              <a:t>as ciudades deben </a:t>
            </a:r>
            <a:r>
              <a:rPr lang="es-MX" b="1" dirty="0" smtClean="0">
                <a:solidFill>
                  <a:srgbClr val="FF0000"/>
                </a:solidFill>
              </a:rPr>
              <a:t>empoderar y capacitar sus ciudadanos </a:t>
            </a:r>
            <a:r>
              <a:rPr lang="es-MX" dirty="0" smtClean="0">
                <a:solidFill>
                  <a:srgbClr val="002060"/>
                </a:solidFill>
              </a:rPr>
              <a:t>para ser miembros de una sociedad capaz de hacer debate acerca de la construcción de su propio medio ambiente en el contexto </a:t>
            </a:r>
            <a:r>
              <a:rPr lang="es-MX" dirty="0" err="1" smtClean="0">
                <a:solidFill>
                  <a:srgbClr val="002060"/>
                </a:solidFill>
              </a:rPr>
              <a:t>smart</a:t>
            </a:r>
            <a:r>
              <a:rPr lang="es-MX" dirty="0" smtClean="0">
                <a:solidFill>
                  <a:srgbClr val="002060"/>
                </a:solidFill>
              </a:rPr>
              <a:t> </a:t>
            </a:r>
            <a:r>
              <a:rPr lang="es-MX" dirty="0" err="1" smtClean="0">
                <a:solidFill>
                  <a:srgbClr val="002060"/>
                </a:solidFill>
              </a:rPr>
              <a:t>city</a:t>
            </a:r>
            <a:r>
              <a:rPr lang="es-MX" dirty="0" smtClean="0">
                <a:solidFill>
                  <a:srgbClr val="002060"/>
                </a:solidFill>
              </a:rPr>
              <a:t>: tecnología, políticas públicas, inequidades, medio ambiente y construcción de comunidad</a:t>
            </a:r>
            <a:r>
              <a:rPr lang="es-MX" dirty="0" smtClean="0">
                <a:solidFill>
                  <a:srgbClr val="002060"/>
                </a:solidFill>
              </a:rPr>
              <a:t>.</a:t>
            </a:r>
            <a:endParaRPr lang="es-MX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06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>
                <a:solidFill>
                  <a:srgbClr val="002060"/>
                </a:solidFill>
              </a:rPr>
              <a:t>Promover la conciencia de generar </a:t>
            </a:r>
            <a:r>
              <a:rPr lang="es-MX" b="1" dirty="0">
                <a:solidFill>
                  <a:srgbClr val="FF0000"/>
                </a:solidFill>
              </a:rPr>
              <a:t>alianzas y comunidades creativas </a:t>
            </a:r>
            <a:r>
              <a:rPr lang="es-MX" dirty="0">
                <a:solidFill>
                  <a:srgbClr val="002060"/>
                </a:solidFill>
              </a:rPr>
              <a:t>a nivel local para generar conocimiento colectivo</a:t>
            </a:r>
            <a:r>
              <a:rPr lang="es-MX" dirty="0" smtClean="0">
                <a:solidFill>
                  <a:srgbClr val="002060"/>
                </a:solidFill>
              </a:rPr>
              <a:t>.</a:t>
            </a:r>
            <a:endParaRPr lang="es-MX" dirty="0" smtClean="0">
              <a:solidFill>
                <a:srgbClr val="002060"/>
              </a:solidFill>
            </a:endParaRPr>
          </a:p>
          <a:p>
            <a:r>
              <a:rPr lang="es-MX" dirty="0" smtClean="0">
                <a:solidFill>
                  <a:srgbClr val="002060"/>
                </a:solidFill>
              </a:rPr>
              <a:t>Proveer </a:t>
            </a:r>
            <a:r>
              <a:rPr lang="es-MX" dirty="0" smtClean="0">
                <a:solidFill>
                  <a:srgbClr val="002060"/>
                </a:solidFill>
              </a:rPr>
              <a:t>los ciudadanos con información acerca de la planeación, desarrollo y diseño de sus ciudades e involucrar decisiones locales para </a:t>
            </a:r>
            <a:r>
              <a:rPr lang="es-MX" b="1" dirty="0" smtClean="0">
                <a:solidFill>
                  <a:srgbClr val="FF0000"/>
                </a:solidFill>
              </a:rPr>
              <a:t>promover “local </a:t>
            </a:r>
            <a:r>
              <a:rPr lang="es-MX" b="1" dirty="0" err="1" smtClean="0">
                <a:solidFill>
                  <a:srgbClr val="FF0000"/>
                </a:solidFill>
              </a:rPr>
              <a:t>villages</a:t>
            </a:r>
            <a:r>
              <a:rPr lang="es-MX" b="1" dirty="0" smtClean="0">
                <a:solidFill>
                  <a:srgbClr val="FF0000"/>
                </a:solidFill>
              </a:rPr>
              <a:t>” </a:t>
            </a:r>
            <a:r>
              <a:rPr lang="es-MX" dirty="0" smtClean="0">
                <a:solidFill>
                  <a:srgbClr val="002060"/>
                </a:solidFill>
              </a:rPr>
              <a:t>y vecindarios como comunidades sustentables como parte de las estrategias  de regeneración urbana.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Los programas de regeneración urbana como sistemas de innovación para responder a las demandas de </a:t>
            </a:r>
            <a:r>
              <a:rPr lang="es-MX" b="1" dirty="0" smtClean="0">
                <a:solidFill>
                  <a:srgbClr val="FF0000"/>
                </a:solidFill>
              </a:rPr>
              <a:t>reconstrucción local reflexivo</a:t>
            </a:r>
            <a:r>
              <a:rPr lang="es-MX" dirty="0" smtClean="0">
                <a:solidFill>
                  <a:srgbClr val="002060"/>
                </a:solidFill>
              </a:rPr>
              <a:t>.</a:t>
            </a:r>
            <a:endParaRPr lang="es-MX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7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Preguntas iniciales</a:t>
            </a:r>
            <a:endParaRPr lang="es-MX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2363"/>
            <a:ext cx="10515600" cy="4742058"/>
          </a:xfrm>
        </p:spPr>
        <p:txBody>
          <a:bodyPr>
            <a:normAutofit lnSpcReduction="10000"/>
          </a:bodyPr>
          <a:lstStyle/>
          <a:p>
            <a:r>
              <a:rPr lang="es-MX" dirty="0" smtClean="0">
                <a:solidFill>
                  <a:srgbClr val="002060"/>
                </a:solidFill>
              </a:rPr>
              <a:t>¿Porqué las iniciativas urbanas “Smart </a:t>
            </a:r>
            <a:r>
              <a:rPr lang="es-MX" dirty="0" err="1" smtClean="0">
                <a:solidFill>
                  <a:srgbClr val="002060"/>
                </a:solidFill>
              </a:rPr>
              <a:t>city</a:t>
            </a:r>
            <a:r>
              <a:rPr lang="es-MX" dirty="0" smtClean="0">
                <a:solidFill>
                  <a:srgbClr val="002060"/>
                </a:solidFill>
              </a:rPr>
              <a:t>” deberían ser promovidas con </a:t>
            </a:r>
            <a:r>
              <a:rPr lang="es-MX" b="1" dirty="0" smtClean="0">
                <a:solidFill>
                  <a:srgbClr val="FF0000"/>
                </a:solidFill>
              </a:rPr>
              <a:t>perspectiva global</a:t>
            </a:r>
            <a:r>
              <a:rPr lang="es-MX" dirty="0" smtClean="0">
                <a:solidFill>
                  <a:srgbClr val="002060"/>
                </a:solidFill>
              </a:rPr>
              <a:t>?</a:t>
            </a:r>
          </a:p>
          <a:p>
            <a:endParaRPr lang="es-MX" dirty="0" smtClean="0">
              <a:solidFill>
                <a:srgbClr val="002060"/>
              </a:solidFill>
            </a:endParaRPr>
          </a:p>
          <a:p>
            <a:r>
              <a:rPr lang="es-MX" dirty="0" smtClean="0">
                <a:solidFill>
                  <a:srgbClr val="002060"/>
                </a:solidFill>
              </a:rPr>
              <a:t>¿Cuál es el </a:t>
            </a:r>
            <a:r>
              <a:rPr lang="es-MX" b="1" dirty="0" smtClean="0">
                <a:solidFill>
                  <a:srgbClr val="FF0000"/>
                </a:solidFill>
              </a:rPr>
              <a:t>perfil </a:t>
            </a:r>
            <a:r>
              <a:rPr lang="es-MX" dirty="0" smtClean="0">
                <a:solidFill>
                  <a:srgbClr val="002060"/>
                </a:solidFill>
              </a:rPr>
              <a:t>de un “Smart City” y cuáles son sus </a:t>
            </a:r>
            <a:r>
              <a:rPr lang="es-MX" b="1" dirty="0" smtClean="0">
                <a:solidFill>
                  <a:srgbClr val="FF0000"/>
                </a:solidFill>
              </a:rPr>
              <a:t>objetivos</a:t>
            </a:r>
            <a:r>
              <a:rPr lang="es-MX" dirty="0" smtClean="0">
                <a:solidFill>
                  <a:srgbClr val="002060"/>
                </a:solidFill>
              </a:rPr>
              <a:t>?</a:t>
            </a:r>
          </a:p>
          <a:p>
            <a:endParaRPr lang="es-MX" dirty="0" smtClean="0">
              <a:solidFill>
                <a:srgbClr val="002060"/>
              </a:solidFill>
            </a:endParaRPr>
          </a:p>
          <a:p>
            <a:r>
              <a:rPr lang="es-MX" dirty="0">
                <a:solidFill>
                  <a:srgbClr val="002060"/>
                </a:solidFill>
              </a:rPr>
              <a:t>¿Cuál es el papel del concepto “Smart </a:t>
            </a:r>
            <a:r>
              <a:rPr lang="es-MX" dirty="0" err="1">
                <a:solidFill>
                  <a:srgbClr val="002060"/>
                </a:solidFill>
              </a:rPr>
              <a:t>city</a:t>
            </a:r>
            <a:r>
              <a:rPr lang="es-MX" dirty="0">
                <a:solidFill>
                  <a:srgbClr val="002060"/>
                </a:solidFill>
              </a:rPr>
              <a:t>” en las </a:t>
            </a:r>
            <a:r>
              <a:rPr lang="es-MX" b="1" dirty="0">
                <a:solidFill>
                  <a:srgbClr val="FF0000"/>
                </a:solidFill>
              </a:rPr>
              <a:t>agendas políticas </a:t>
            </a:r>
            <a:r>
              <a:rPr lang="es-MX" dirty="0">
                <a:solidFill>
                  <a:srgbClr val="002060"/>
                </a:solidFill>
              </a:rPr>
              <a:t>referentes a la función urbana, enfocados en lograr posicionamiento  en el </a:t>
            </a:r>
            <a:r>
              <a:rPr lang="es-MX" dirty="0" err="1">
                <a:solidFill>
                  <a:srgbClr val="002060"/>
                </a:solidFill>
              </a:rPr>
              <a:t>ranqueo</a:t>
            </a:r>
            <a:r>
              <a:rPr lang="es-MX" dirty="0">
                <a:solidFill>
                  <a:srgbClr val="002060"/>
                </a:solidFill>
              </a:rPr>
              <a:t> de las ciudades en las </a:t>
            </a:r>
            <a:r>
              <a:rPr lang="es-MX" b="1" dirty="0">
                <a:solidFill>
                  <a:srgbClr val="FF0000"/>
                </a:solidFill>
              </a:rPr>
              <a:t>redes urbanas globales</a:t>
            </a:r>
            <a:r>
              <a:rPr lang="es-MX" dirty="0" smtClean="0">
                <a:solidFill>
                  <a:srgbClr val="002060"/>
                </a:solidFill>
              </a:rPr>
              <a:t>?</a:t>
            </a:r>
          </a:p>
          <a:p>
            <a:endParaRPr lang="es-MX" dirty="0" smtClean="0">
              <a:solidFill>
                <a:srgbClr val="002060"/>
              </a:solidFill>
            </a:endParaRPr>
          </a:p>
          <a:p>
            <a:r>
              <a:rPr lang="es-MX" dirty="0" smtClean="0">
                <a:solidFill>
                  <a:srgbClr val="002060"/>
                </a:solidFill>
              </a:rPr>
              <a:t>¿Qué </a:t>
            </a:r>
            <a:r>
              <a:rPr lang="es-MX" b="1" dirty="0" smtClean="0">
                <a:solidFill>
                  <a:srgbClr val="FF0000"/>
                </a:solidFill>
              </a:rPr>
              <a:t>cuestionamientos</a:t>
            </a:r>
            <a:r>
              <a:rPr lang="es-MX" dirty="0" smtClean="0">
                <a:solidFill>
                  <a:srgbClr val="002060"/>
                </a:solidFill>
              </a:rPr>
              <a:t> </a:t>
            </a:r>
            <a:r>
              <a:rPr lang="es-MX" dirty="0" smtClean="0">
                <a:solidFill>
                  <a:srgbClr val="002060"/>
                </a:solidFill>
              </a:rPr>
              <a:t>hay acerca del desarrollo de las “Smart </a:t>
            </a:r>
            <a:r>
              <a:rPr lang="es-MX" dirty="0" err="1" smtClean="0">
                <a:solidFill>
                  <a:srgbClr val="002060"/>
                </a:solidFill>
              </a:rPr>
              <a:t>Cities</a:t>
            </a:r>
            <a:r>
              <a:rPr lang="es-MX" dirty="0" smtClean="0">
                <a:solidFill>
                  <a:srgbClr val="002060"/>
                </a:solidFill>
              </a:rPr>
              <a:t>”?</a:t>
            </a:r>
            <a:endParaRPr lang="es-MX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53219"/>
            <a:ext cx="10515600" cy="675250"/>
          </a:xfrm>
        </p:spPr>
        <p:txBody>
          <a:bodyPr>
            <a:noAutofit/>
          </a:bodyPr>
          <a:lstStyle/>
          <a:p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Referencias</a:t>
            </a:r>
            <a:endParaRPr lang="es-MX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28468"/>
            <a:ext cx="10515600" cy="5273915"/>
          </a:xfrm>
        </p:spPr>
        <p:txBody>
          <a:bodyPr>
            <a:noAutofit/>
          </a:bodyPr>
          <a:lstStyle/>
          <a:p>
            <a:r>
              <a:rPr lang="en-US" sz="1600" dirty="0" err="1" smtClean="0"/>
              <a:t>Allwinkle</a:t>
            </a:r>
            <a:r>
              <a:rPr lang="en-US" sz="1600" dirty="0" smtClean="0"/>
              <a:t>, Cruickshank, (2011). “Creating Smart-</a:t>
            </a:r>
            <a:r>
              <a:rPr lang="en-US" sz="1600" dirty="0" err="1" smtClean="0"/>
              <a:t>er</a:t>
            </a:r>
            <a:r>
              <a:rPr lang="en-US" sz="1600" dirty="0" smtClean="0"/>
              <a:t> cities: an Overview.” </a:t>
            </a:r>
            <a:r>
              <a:rPr lang="en-US" sz="1600" i="1" dirty="0" smtClean="0"/>
              <a:t>Journal of Urban Technology</a:t>
            </a:r>
            <a:r>
              <a:rPr lang="en-US" sz="1600" dirty="0" smtClean="0"/>
              <a:t>, 18(2), pp.1-16. </a:t>
            </a:r>
            <a:r>
              <a:rPr lang="en-US" sz="1600" dirty="0" err="1" smtClean="0"/>
              <a:t>Disponible</a:t>
            </a:r>
            <a:r>
              <a:rPr lang="en-US" sz="1600" dirty="0" smtClean="0"/>
              <a:t> en DOI: 10.1080/10630732.2011.6011103.</a:t>
            </a:r>
          </a:p>
          <a:p>
            <a:r>
              <a:rPr lang="en-US" sz="1600" dirty="0" err="1"/>
              <a:t>Derudder</a:t>
            </a:r>
            <a:r>
              <a:rPr lang="en-US" sz="1600" dirty="0"/>
              <a:t>, D. (2007). “Data Sources for </a:t>
            </a:r>
            <a:r>
              <a:rPr lang="en-US" sz="1600" dirty="0" err="1"/>
              <a:t>Analysing</a:t>
            </a:r>
            <a:r>
              <a:rPr lang="en-US" sz="1600" dirty="0"/>
              <a:t> Transnational Urban Networks: a Critical Overview.” Flux, 2 (68), pp.22-32. </a:t>
            </a:r>
            <a:r>
              <a:rPr lang="en-US" sz="1600" dirty="0" err="1"/>
              <a:t>Disponible</a:t>
            </a:r>
            <a:r>
              <a:rPr lang="en-US" sz="1600" dirty="0"/>
              <a:t> en  </a:t>
            </a:r>
            <a:r>
              <a:rPr lang="en-US" sz="1600" dirty="0">
                <a:hlinkClick r:id="rId2"/>
              </a:rPr>
              <a:t>https://www.cairn.info/revue-flux1-2007-2-page-22.htm</a:t>
            </a:r>
            <a:r>
              <a:rPr lang="en-US" sz="1600" dirty="0" smtClean="0"/>
              <a:t>.  </a:t>
            </a:r>
          </a:p>
          <a:p>
            <a:r>
              <a:rPr lang="en-US" sz="1600" dirty="0" err="1" smtClean="0"/>
              <a:t>Galdon-Clavell</a:t>
            </a:r>
            <a:r>
              <a:rPr lang="en-US" sz="1600" dirty="0" smtClean="0"/>
              <a:t>, G. (2013). “(Not so) Smart Cities?: The Drivers, Impact and Risks of Surveillance Enabled Smart Environments.” </a:t>
            </a:r>
            <a:r>
              <a:rPr lang="en-US" sz="1600" i="1" dirty="0" smtClean="0"/>
              <a:t>Science an Public Policy</a:t>
            </a:r>
            <a:r>
              <a:rPr lang="en-US" sz="1600" dirty="0" smtClean="0"/>
              <a:t>, 40, pp. 717-723. </a:t>
            </a:r>
            <a:r>
              <a:rPr lang="en-US" sz="1600" dirty="0" err="1" smtClean="0"/>
              <a:t>Disponible</a:t>
            </a:r>
            <a:r>
              <a:rPr lang="en-US" sz="1600" dirty="0" smtClean="0"/>
              <a:t> en DOI: 10.1093/</a:t>
            </a:r>
            <a:r>
              <a:rPr lang="en-US" sz="1600" dirty="0" err="1" smtClean="0"/>
              <a:t>scipol</a:t>
            </a:r>
            <a:r>
              <a:rPr lang="en-US" sz="1600" dirty="0" smtClean="0"/>
              <a:t>/sct070. </a:t>
            </a:r>
          </a:p>
          <a:p>
            <a:r>
              <a:rPr lang="en-US" sz="1600" dirty="0" err="1" smtClean="0"/>
              <a:t>Picon</a:t>
            </a:r>
            <a:r>
              <a:rPr lang="en-US" sz="1600" dirty="0" smtClean="0"/>
              <a:t>. A. (2018). “Urban Infrastructure, Imagination and Politics: from the Networked Metropolis to the Smart City.” </a:t>
            </a:r>
            <a:r>
              <a:rPr lang="en-US" sz="1600" i="1" dirty="0" smtClean="0"/>
              <a:t>International Journal of Urban and Regional Research</a:t>
            </a:r>
            <a:r>
              <a:rPr lang="en-US" sz="1600" dirty="0" smtClean="0"/>
              <a:t>. </a:t>
            </a:r>
            <a:r>
              <a:rPr lang="en-US" sz="1600" dirty="0" err="1" smtClean="0"/>
              <a:t>Disponible</a:t>
            </a:r>
            <a:r>
              <a:rPr lang="en-US" sz="1600" dirty="0" smtClean="0"/>
              <a:t> en DOI:10.1111/1468-2427.12527. </a:t>
            </a:r>
          </a:p>
          <a:p>
            <a:r>
              <a:rPr lang="en-US" sz="1600" dirty="0" smtClean="0"/>
              <a:t>Roche, S. (2014). “Geographic Information Science I: Why Does a Smart City Need to Be Spatially Enabled?” </a:t>
            </a:r>
            <a:r>
              <a:rPr lang="en-US" sz="1600" i="1" dirty="0" smtClean="0"/>
              <a:t>Progress in Human Geography, </a:t>
            </a:r>
            <a:r>
              <a:rPr lang="en-US" sz="1600" dirty="0" smtClean="0"/>
              <a:t>38(3), pp. 703-711. </a:t>
            </a:r>
            <a:r>
              <a:rPr lang="en-US" sz="1600" dirty="0" err="1" smtClean="0"/>
              <a:t>Disponible</a:t>
            </a:r>
            <a:r>
              <a:rPr lang="en-US" sz="1600" dirty="0" smtClean="0"/>
              <a:t> en DOI: 10.1177/0309132513517365.  </a:t>
            </a:r>
          </a:p>
          <a:p>
            <a:r>
              <a:rPr lang="en-US" sz="1600" dirty="0" smtClean="0"/>
              <a:t>S</a:t>
            </a:r>
            <a:r>
              <a:rPr lang="es-MX" sz="1600" dirty="0" err="1" smtClean="0"/>
              <a:t>chaffers</a:t>
            </a:r>
            <a:r>
              <a:rPr lang="es-MX" sz="1600" dirty="0" smtClean="0"/>
              <a:t>, H., </a:t>
            </a:r>
            <a:r>
              <a:rPr lang="es-MX" sz="1600" dirty="0" err="1" smtClean="0"/>
              <a:t>Komninos</a:t>
            </a:r>
            <a:r>
              <a:rPr lang="es-MX" sz="1600" dirty="0" smtClean="0"/>
              <a:t>, N., </a:t>
            </a:r>
            <a:r>
              <a:rPr lang="es-MX" sz="1600" dirty="0" err="1" smtClean="0"/>
              <a:t>Tsarchopoulos</a:t>
            </a:r>
            <a:r>
              <a:rPr lang="es-MX" sz="1600" dirty="0" smtClean="0"/>
              <a:t>, P., </a:t>
            </a:r>
            <a:r>
              <a:rPr lang="es-MX" sz="1600" dirty="0" err="1" smtClean="0"/>
              <a:t>Pallot</a:t>
            </a:r>
            <a:r>
              <a:rPr lang="es-MX" sz="1600" dirty="0" smtClean="0"/>
              <a:t>, M., </a:t>
            </a:r>
            <a:r>
              <a:rPr lang="es-MX" sz="1600" dirty="0" err="1" smtClean="0"/>
              <a:t>Trousse</a:t>
            </a:r>
            <a:r>
              <a:rPr lang="es-MX" sz="1600" dirty="0" smtClean="0"/>
              <a:t>, B., </a:t>
            </a:r>
            <a:r>
              <a:rPr lang="es-MX" sz="1600" dirty="0" err="1" smtClean="0"/>
              <a:t>Posio</a:t>
            </a:r>
            <a:r>
              <a:rPr lang="es-MX" sz="1600" dirty="0" smtClean="0"/>
              <a:t>, E., </a:t>
            </a:r>
            <a:r>
              <a:rPr lang="es-MX" sz="1600" dirty="0" err="1" smtClean="0"/>
              <a:t>Fernadez</a:t>
            </a:r>
            <a:r>
              <a:rPr lang="es-MX" sz="1600" dirty="0" smtClean="0"/>
              <a:t>, J., </a:t>
            </a:r>
            <a:r>
              <a:rPr lang="es-MX" sz="1600" dirty="0" err="1" smtClean="0"/>
              <a:t>Hielkema</a:t>
            </a:r>
            <a:r>
              <a:rPr lang="es-MX" sz="1600" dirty="0" smtClean="0"/>
              <a:t>, H., </a:t>
            </a:r>
            <a:r>
              <a:rPr lang="es-MX" sz="1600" dirty="0" err="1" smtClean="0"/>
              <a:t>Hongisto</a:t>
            </a:r>
            <a:r>
              <a:rPr lang="es-MX" sz="1600" dirty="0" smtClean="0"/>
              <a:t>, P., </a:t>
            </a:r>
            <a:r>
              <a:rPr lang="es-MX" sz="1600" dirty="0" err="1" smtClean="0"/>
              <a:t>Almirall</a:t>
            </a:r>
            <a:r>
              <a:rPr lang="es-MX" sz="1600" dirty="0" smtClean="0"/>
              <a:t>, E., et al. (2012). </a:t>
            </a:r>
            <a:r>
              <a:rPr lang="es-MX" sz="1600" i="1" dirty="0" err="1" smtClean="0"/>
              <a:t>Landscape</a:t>
            </a:r>
            <a:r>
              <a:rPr lang="es-MX" sz="1600" i="1" dirty="0" smtClean="0"/>
              <a:t> </a:t>
            </a:r>
            <a:r>
              <a:rPr lang="es-MX" sz="1600" i="1" dirty="0" smtClean="0"/>
              <a:t>and </a:t>
            </a:r>
            <a:r>
              <a:rPr lang="es-MX" sz="1600" i="1" dirty="0" err="1" smtClean="0"/>
              <a:t>Roadmap</a:t>
            </a:r>
            <a:r>
              <a:rPr lang="es-MX" sz="1600" i="1" dirty="0" smtClean="0"/>
              <a:t> of </a:t>
            </a:r>
            <a:r>
              <a:rPr lang="es-MX" sz="1600" i="1" dirty="0" err="1" smtClean="0"/>
              <a:t>Future</a:t>
            </a:r>
            <a:r>
              <a:rPr lang="es-MX" sz="1600" i="1" dirty="0" smtClean="0"/>
              <a:t> Internet and Smart </a:t>
            </a:r>
            <a:r>
              <a:rPr lang="es-MX" sz="1600" i="1" dirty="0" err="1" smtClean="0"/>
              <a:t>Cities</a:t>
            </a:r>
            <a:r>
              <a:rPr lang="es-MX" sz="1600" i="1" dirty="0" smtClean="0"/>
              <a:t>. </a:t>
            </a:r>
            <a:r>
              <a:rPr lang="es-MX" sz="1600" dirty="0" smtClean="0"/>
              <a:t>Disponible en </a:t>
            </a:r>
            <a:r>
              <a:rPr lang="es-MX" sz="1600" dirty="0" smtClean="0">
                <a:hlinkClick r:id="rId3"/>
              </a:rPr>
              <a:t>https://hal.infria.fr./hal-00769715</a:t>
            </a:r>
            <a:r>
              <a:rPr lang="es-MX" sz="1600" dirty="0" smtClean="0"/>
              <a:t>. </a:t>
            </a:r>
          </a:p>
          <a:p>
            <a:r>
              <a:rPr lang="en-US" sz="1600" dirty="0"/>
              <a:t>Singh, S., </a:t>
            </a:r>
            <a:r>
              <a:rPr lang="en-US" sz="1600" dirty="0" err="1"/>
              <a:t>Aamarnath</a:t>
            </a:r>
            <a:r>
              <a:rPr lang="en-US" sz="1600" dirty="0"/>
              <a:t>, A., Parrish. K. (2013). ”Global Smart City Market. A $1.5 Trillion Growth Opportunity in 2020.” Frost &amp; Sullivan. </a:t>
            </a:r>
            <a:r>
              <a:rPr lang="en-US" sz="1600" dirty="0" err="1"/>
              <a:t>Disponible</a:t>
            </a:r>
            <a:r>
              <a:rPr lang="en-US" sz="1600" dirty="0"/>
              <a:t> en </a:t>
            </a:r>
            <a:r>
              <a:rPr lang="en-US" sz="1600" dirty="0">
                <a:hlinkClick r:id="rId4"/>
              </a:rPr>
              <a:t>https://</a:t>
            </a:r>
            <a:r>
              <a:rPr lang="en-US" sz="1600" dirty="0" smtClean="0">
                <a:hlinkClick r:id="rId4"/>
              </a:rPr>
              <a:t>www.slideshare.net/FrostandSullivan/global-smart-city-market-a-15-trillion-market-opportunity-by-2020</a:t>
            </a:r>
            <a:r>
              <a:rPr lang="en-US" sz="1600" dirty="0" smtClean="0"/>
              <a:t>.  </a:t>
            </a:r>
            <a:endParaRPr lang="es-MX" sz="1600" dirty="0" smtClean="0"/>
          </a:p>
          <a:p>
            <a:r>
              <a:rPr lang="es-MX" sz="1600" dirty="0"/>
              <a:t>Taylor, P.J., </a:t>
            </a:r>
            <a:r>
              <a:rPr lang="es-MX" sz="1600" dirty="0" err="1"/>
              <a:t>Derudder</a:t>
            </a:r>
            <a:r>
              <a:rPr lang="es-MX" sz="1600" dirty="0"/>
              <a:t>, B., </a:t>
            </a:r>
            <a:r>
              <a:rPr lang="es-MX" sz="1600" dirty="0" err="1"/>
              <a:t>Faulconbridge</a:t>
            </a:r>
            <a:r>
              <a:rPr lang="es-MX" sz="1600" dirty="0"/>
              <a:t>, J., </a:t>
            </a:r>
            <a:r>
              <a:rPr lang="es-MX" sz="1600" dirty="0" err="1"/>
              <a:t>Hoyler</a:t>
            </a:r>
            <a:r>
              <a:rPr lang="es-MX" sz="1600" dirty="0"/>
              <a:t>, M., Ni, P. (2014). “</a:t>
            </a:r>
            <a:r>
              <a:rPr lang="es-MX" sz="1600" dirty="0" err="1"/>
              <a:t>GaWC</a:t>
            </a:r>
            <a:r>
              <a:rPr lang="es-MX" sz="1600" dirty="0"/>
              <a:t> </a:t>
            </a:r>
            <a:r>
              <a:rPr lang="es-MX" sz="1600" dirty="0" err="1"/>
              <a:t>Research</a:t>
            </a:r>
            <a:r>
              <a:rPr lang="es-MX" sz="1600" dirty="0"/>
              <a:t> </a:t>
            </a:r>
            <a:r>
              <a:rPr lang="es-MX" sz="1600" dirty="0" err="1"/>
              <a:t>Bulletin</a:t>
            </a:r>
            <a:r>
              <a:rPr lang="es-MX" sz="1600" dirty="0"/>
              <a:t> 413. </a:t>
            </a:r>
            <a:r>
              <a:rPr lang="es-MX" sz="1600" dirty="0" err="1"/>
              <a:t>Advanced</a:t>
            </a:r>
            <a:r>
              <a:rPr lang="es-MX" sz="1600" dirty="0"/>
              <a:t> Producer Service </a:t>
            </a:r>
            <a:r>
              <a:rPr lang="es-MX" sz="1600" dirty="0" err="1"/>
              <a:t>Firms</a:t>
            </a:r>
            <a:r>
              <a:rPr lang="es-MX" sz="1600" dirty="0"/>
              <a:t> as </a:t>
            </a:r>
            <a:r>
              <a:rPr lang="es-MX" sz="1600" dirty="0" err="1"/>
              <a:t>Strategic</a:t>
            </a:r>
            <a:r>
              <a:rPr lang="es-MX" sz="1600" dirty="0"/>
              <a:t> Networks, Global </a:t>
            </a:r>
            <a:r>
              <a:rPr lang="es-MX" sz="1600" dirty="0" err="1"/>
              <a:t>Cities</a:t>
            </a:r>
            <a:r>
              <a:rPr lang="es-MX" sz="1600" dirty="0"/>
              <a:t> as </a:t>
            </a:r>
            <a:r>
              <a:rPr lang="es-MX" sz="1600" dirty="0" err="1"/>
              <a:t>Strategic</a:t>
            </a:r>
            <a:r>
              <a:rPr lang="es-MX" sz="1600" dirty="0"/>
              <a:t> Places” </a:t>
            </a:r>
            <a:r>
              <a:rPr lang="es-MX" sz="1600" dirty="0" err="1"/>
              <a:t>Economic</a:t>
            </a:r>
            <a:r>
              <a:rPr lang="es-MX" sz="1600" dirty="0"/>
              <a:t> </a:t>
            </a:r>
            <a:r>
              <a:rPr lang="es-MX" sz="1600" dirty="0" err="1"/>
              <a:t>Geography</a:t>
            </a:r>
            <a:r>
              <a:rPr lang="es-MX" sz="1600" dirty="0"/>
              <a:t>, 90 (3), pp. 267-291. Disponible en DOI:10.1111/ecge.12040</a:t>
            </a:r>
            <a:r>
              <a:rPr lang="es-MX" sz="1600" dirty="0" smtClean="0"/>
              <a:t>.</a:t>
            </a:r>
          </a:p>
          <a:p>
            <a:r>
              <a:rPr lang="es-MX" sz="1600" dirty="0" err="1" smtClean="0"/>
              <a:t>Tranos</a:t>
            </a:r>
            <a:r>
              <a:rPr lang="es-MX" sz="1600" dirty="0" smtClean="0"/>
              <a:t>, E., </a:t>
            </a:r>
            <a:r>
              <a:rPr lang="es-MX" sz="1600" dirty="0" err="1" smtClean="0"/>
              <a:t>Gerner</a:t>
            </a:r>
            <a:r>
              <a:rPr lang="es-MX" sz="1600" dirty="0" smtClean="0"/>
              <a:t>, D. (2012). “Smart </a:t>
            </a:r>
            <a:r>
              <a:rPr lang="es-MX" sz="1600" dirty="0" err="1" smtClean="0"/>
              <a:t>Networked</a:t>
            </a:r>
            <a:r>
              <a:rPr lang="es-MX" sz="1600" dirty="0" smtClean="0"/>
              <a:t> </a:t>
            </a:r>
            <a:r>
              <a:rPr lang="es-MX" sz="1600" dirty="0" err="1" smtClean="0"/>
              <a:t>Cities</a:t>
            </a:r>
            <a:r>
              <a:rPr lang="es-MX" sz="1600" dirty="0" smtClean="0"/>
              <a:t>?.” </a:t>
            </a:r>
            <a:r>
              <a:rPr lang="es-MX" sz="1600" i="1" dirty="0" err="1" smtClean="0"/>
              <a:t>Innovation-The</a:t>
            </a:r>
            <a:r>
              <a:rPr lang="es-MX" sz="1600" i="1" dirty="0" smtClean="0"/>
              <a:t> </a:t>
            </a:r>
            <a:r>
              <a:rPr lang="es-MX" sz="1600" i="1" dirty="0" err="1" smtClean="0"/>
              <a:t>European</a:t>
            </a:r>
            <a:r>
              <a:rPr lang="es-MX" sz="1600" i="1" dirty="0" smtClean="0"/>
              <a:t> Journal of Social </a:t>
            </a:r>
            <a:r>
              <a:rPr lang="es-MX" sz="1600" i="1" dirty="0" err="1" smtClean="0"/>
              <a:t>Science</a:t>
            </a:r>
            <a:r>
              <a:rPr lang="es-MX" sz="1600" i="1" dirty="0" smtClean="0"/>
              <a:t> </a:t>
            </a:r>
            <a:r>
              <a:rPr lang="es-MX" sz="1600" i="1" dirty="0" err="1" smtClean="0"/>
              <a:t>Research</a:t>
            </a:r>
            <a:r>
              <a:rPr lang="es-MX" sz="1600" dirty="0" smtClean="0"/>
              <a:t>, 25(2), pp. 175-190. Disponible en </a:t>
            </a:r>
            <a:r>
              <a:rPr lang="es-MX" sz="1600" dirty="0" smtClean="0">
                <a:hlinkClick r:id="rId5"/>
              </a:rPr>
              <a:t>http://dx.doi.org/10.1080/13511610.2012.660327</a:t>
            </a:r>
            <a:r>
              <a:rPr lang="es-MX" sz="1600" dirty="0" smtClean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384713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Smart </a:t>
            </a:r>
            <a:r>
              <a:rPr lang="es-MX" b="1" dirty="0" err="1" smtClean="0">
                <a:solidFill>
                  <a:schemeClr val="accent6">
                    <a:lumMod val="75000"/>
                  </a:schemeClr>
                </a:solidFill>
              </a:rPr>
              <a:t>cities</a:t>
            </a: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 en el contexto global</a:t>
            </a:r>
            <a:endParaRPr lang="es-MX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002060"/>
                </a:solidFill>
              </a:rPr>
              <a:t>Las ciudades globales:</a:t>
            </a:r>
          </a:p>
          <a:p>
            <a:pPr lvl="1"/>
            <a:r>
              <a:rPr lang="es-MX" dirty="0" smtClean="0">
                <a:solidFill>
                  <a:srgbClr val="002060"/>
                </a:solidFill>
              </a:rPr>
              <a:t>Articuladores de flujos globales en que se fundamenta</a:t>
            </a:r>
            <a:r>
              <a:rPr lang="es-MX" b="1" dirty="0" smtClean="0">
                <a:solidFill>
                  <a:srgbClr val="FF0000"/>
                </a:solidFill>
              </a:rPr>
              <a:t> la economía mundial </a:t>
            </a:r>
            <a:r>
              <a:rPr lang="es-MX" dirty="0" smtClean="0">
                <a:solidFill>
                  <a:srgbClr val="002060"/>
                </a:solidFill>
              </a:rPr>
              <a:t>en términos de bienes, información y gente.</a:t>
            </a:r>
          </a:p>
          <a:p>
            <a:pPr lvl="1"/>
            <a:r>
              <a:rPr lang="es-MX" b="1" dirty="0" smtClean="0">
                <a:solidFill>
                  <a:srgbClr val="FF0000"/>
                </a:solidFill>
              </a:rPr>
              <a:t>Ensambles </a:t>
            </a:r>
            <a:r>
              <a:rPr lang="es-MX" b="1" dirty="0" smtClean="0">
                <a:solidFill>
                  <a:srgbClr val="FF0000"/>
                </a:solidFill>
              </a:rPr>
              <a:t>de producción</a:t>
            </a:r>
            <a:r>
              <a:rPr lang="es-MX" dirty="0" smtClean="0">
                <a:solidFill>
                  <a:srgbClr val="002060"/>
                </a:solidFill>
              </a:rPr>
              <a:t> </a:t>
            </a:r>
            <a:r>
              <a:rPr lang="es-MX" dirty="0" smtClean="0">
                <a:solidFill>
                  <a:srgbClr val="002060"/>
                </a:solidFill>
              </a:rPr>
              <a:t>de información, servicios y valor.</a:t>
            </a:r>
          </a:p>
          <a:p>
            <a:pPr lvl="1"/>
            <a:r>
              <a:rPr lang="es-MX" b="1" dirty="0" smtClean="0">
                <a:solidFill>
                  <a:srgbClr val="FF0000"/>
                </a:solidFill>
              </a:rPr>
              <a:t>Proveedores</a:t>
            </a:r>
            <a:r>
              <a:rPr lang="es-MX" dirty="0" smtClean="0">
                <a:solidFill>
                  <a:srgbClr val="002060"/>
                </a:solidFill>
              </a:rPr>
              <a:t> de mano de obra altamente especializada.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Smart </a:t>
            </a:r>
            <a:r>
              <a:rPr lang="es-MX" dirty="0" err="1" smtClean="0">
                <a:solidFill>
                  <a:srgbClr val="002060"/>
                </a:solidFill>
              </a:rPr>
              <a:t>city</a:t>
            </a:r>
            <a:r>
              <a:rPr lang="es-MX" dirty="0" smtClean="0">
                <a:solidFill>
                  <a:srgbClr val="002060"/>
                </a:solidFill>
              </a:rPr>
              <a:t> </a:t>
            </a:r>
            <a:r>
              <a:rPr lang="es-MX" dirty="0">
                <a:solidFill>
                  <a:srgbClr val="002060"/>
                </a:solidFill>
              </a:rPr>
              <a:t>y</a:t>
            </a:r>
            <a:r>
              <a:rPr lang="es-MX" dirty="0" smtClean="0">
                <a:solidFill>
                  <a:srgbClr val="002060"/>
                </a:solidFill>
              </a:rPr>
              <a:t> el contexto global:</a:t>
            </a:r>
          </a:p>
          <a:p>
            <a:pPr lvl="1"/>
            <a:r>
              <a:rPr lang="es-MX" dirty="0" smtClean="0">
                <a:solidFill>
                  <a:srgbClr val="002060"/>
                </a:solidFill>
              </a:rPr>
              <a:t>No únicamente con un enfoque local sin considerar las </a:t>
            </a:r>
            <a:r>
              <a:rPr lang="es-MX" b="1" dirty="0" smtClean="0">
                <a:solidFill>
                  <a:srgbClr val="FF0000"/>
                </a:solidFill>
              </a:rPr>
              <a:t>interdependencias </a:t>
            </a:r>
            <a:r>
              <a:rPr lang="es-MX" dirty="0" smtClean="0">
                <a:solidFill>
                  <a:srgbClr val="002060"/>
                </a:solidFill>
              </a:rPr>
              <a:t>urbanas globales.</a:t>
            </a:r>
          </a:p>
          <a:p>
            <a:pPr lvl="1"/>
            <a:r>
              <a:rPr lang="es-MX" dirty="0">
                <a:solidFill>
                  <a:srgbClr val="002060"/>
                </a:solidFill>
              </a:rPr>
              <a:t>E</a:t>
            </a:r>
            <a:r>
              <a:rPr lang="es-MX" dirty="0" smtClean="0">
                <a:solidFill>
                  <a:srgbClr val="002060"/>
                </a:solidFill>
              </a:rPr>
              <a:t>conomía urbana y </a:t>
            </a:r>
            <a:r>
              <a:rPr lang="es-MX" b="1" dirty="0" smtClean="0">
                <a:solidFill>
                  <a:srgbClr val="FF0000"/>
                </a:solidFill>
              </a:rPr>
              <a:t>competitividad</a:t>
            </a:r>
            <a:r>
              <a:rPr lang="es-MX" dirty="0" smtClean="0">
                <a:solidFill>
                  <a:srgbClr val="002060"/>
                </a:solidFill>
              </a:rPr>
              <a:t> como productores de conexiones de alta calidad con otras ciudades globales</a:t>
            </a:r>
            <a:r>
              <a:rPr lang="es-MX" dirty="0" smtClean="0">
                <a:solidFill>
                  <a:srgbClr val="002060"/>
                </a:solidFill>
              </a:rPr>
              <a:t>.</a:t>
            </a:r>
          </a:p>
          <a:p>
            <a:pPr lvl="1"/>
            <a:r>
              <a:rPr lang="es-MX" b="1" dirty="0" smtClean="0">
                <a:solidFill>
                  <a:srgbClr val="FF0000"/>
                </a:solidFill>
              </a:rPr>
              <a:t>La ciudad como marca, producto comerciable y un bien de consumo.</a:t>
            </a:r>
            <a:endParaRPr lang="es-MX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44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Perfil </a:t>
            </a:r>
            <a:r>
              <a:rPr lang="es-MX" b="1" dirty="0" err="1" smtClean="0">
                <a:solidFill>
                  <a:schemeClr val="accent6">
                    <a:lumMod val="75000"/>
                  </a:schemeClr>
                </a:solidFill>
              </a:rPr>
              <a:t>smart</a:t>
            </a:r>
            <a:endParaRPr lang="es-MX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06768"/>
            <a:ext cx="5181600" cy="5064369"/>
          </a:xfrm>
        </p:spPr>
        <p:txBody>
          <a:bodyPr>
            <a:normAutofit lnSpcReduction="10000"/>
          </a:bodyPr>
          <a:lstStyle/>
          <a:p>
            <a:r>
              <a:rPr lang="es-MX" dirty="0" err="1" smtClean="0">
                <a:solidFill>
                  <a:srgbClr val="002060"/>
                </a:solidFill>
              </a:rPr>
              <a:t>TICs</a:t>
            </a:r>
            <a:r>
              <a:rPr lang="es-MX" dirty="0" smtClean="0">
                <a:solidFill>
                  <a:srgbClr val="002060"/>
                </a:solidFill>
              </a:rPr>
              <a:t>.</a:t>
            </a:r>
          </a:p>
          <a:p>
            <a:r>
              <a:rPr lang="es-MX" dirty="0">
                <a:solidFill>
                  <a:srgbClr val="002060"/>
                </a:solidFill>
              </a:rPr>
              <a:t>É</a:t>
            </a:r>
            <a:r>
              <a:rPr lang="es-MX" dirty="0" smtClean="0">
                <a:solidFill>
                  <a:srgbClr val="002060"/>
                </a:solidFill>
              </a:rPr>
              <a:t>nfasis en el desarrollo urbano detonado por negocios.</a:t>
            </a:r>
          </a:p>
          <a:p>
            <a:r>
              <a:rPr lang="es-MX" b="1" dirty="0" smtClean="0">
                <a:solidFill>
                  <a:srgbClr val="FF0000"/>
                </a:solidFill>
              </a:rPr>
              <a:t>Inclusión social </a:t>
            </a:r>
            <a:r>
              <a:rPr lang="es-MX" dirty="0" smtClean="0">
                <a:solidFill>
                  <a:srgbClr val="002060"/>
                </a:solidFill>
              </a:rPr>
              <a:t>vía e-gobernanza.</a:t>
            </a:r>
          </a:p>
          <a:p>
            <a:r>
              <a:rPr lang="es-MX" b="1" dirty="0">
                <a:solidFill>
                  <a:srgbClr val="FF0000"/>
                </a:solidFill>
              </a:rPr>
              <a:t>I</a:t>
            </a:r>
            <a:r>
              <a:rPr lang="es-MX" b="1" dirty="0" smtClean="0">
                <a:solidFill>
                  <a:srgbClr val="FF0000"/>
                </a:solidFill>
              </a:rPr>
              <a:t>ndustrias creativas </a:t>
            </a:r>
            <a:r>
              <a:rPr lang="es-MX" dirty="0" smtClean="0">
                <a:solidFill>
                  <a:srgbClr val="002060"/>
                </a:solidFill>
              </a:rPr>
              <a:t>como motor </a:t>
            </a:r>
            <a:r>
              <a:rPr lang="es-MX" dirty="0">
                <a:solidFill>
                  <a:srgbClr val="002060"/>
                </a:solidFill>
              </a:rPr>
              <a:t>d</a:t>
            </a:r>
            <a:r>
              <a:rPr lang="es-MX" dirty="0" smtClean="0">
                <a:solidFill>
                  <a:srgbClr val="002060"/>
                </a:solidFill>
              </a:rPr>
              <a:t>el desarrollo urbano. </a:t>
            </a:r>
          </a:p>
          <a:p>
            <a:r>
              <a:rPr lang="es-MX" b="1" dirty="0">
                <a:solidFill>
                  <a:srgbClr val="FF0000"/>
                </a:solidFill>
              </a:rPr>
              <a:t>C</a:t>
            </a:r>
            <a:r>
              <a:rPr lang="es-MX" b="1" dirty="0" smtClean="0">
                <a:solidFill>
                  <a:srgbClr val="FF0000"/>
                </a:solidFill>
              </a:rPr>
              <a:t>apital social </a:t>
            </a:r>
            <a:r>
              <a:rPr lang="es-MX" dirty="0" smtClean="0">
                <a:solidFill>
                  <a:srgbClr val="002060"/>
                </a:solidFill>
              </a:rPr>
              <a:t>como detonador del desarrollo urbano.</a:t>
            </a:r>
          </a:p>
          <a:p>
            <a:r>
              <a:rPr lang="es-MX" b="1" dirty="0" smtClean="0">
                <a:solidFill>
                  <a:srgbClr val="FF0000"/>
                </a:solidFill>
              </a:rPr>
              <a:t>Sustentabilidad</a:t>
            </a:r>
            <a:r>
              <a:rPr lang="es-MX" dirty="0" smtClean="0">
                <a:solidFill>
                  <a:srgbClr val="002060"/>
                </a:solidFill>
              </a:rPr>
              <a:t> urbana mediante tres sistemas urbanos: físico, social y económico.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19800" y="1690688"/>
            <a:ext cx="5870756" cy="4089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68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Objetivos</a:t>
            </a:r>
            <a:endParaRPr lang="es-MX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22362"/>
            <a:ext cx="5181600" cy="5535638"/>
          </a:xfrm>
        </p:spPr>
        <p:txBody>
          <a:bodyPr>
            <a:normAutofit fontScale="92500" lnSpcReduction="10000"/>
          </a:bodyPr>
          <a:lstStyle/>
          <a:p>
            <a:r>
              <a:rPr lang="es-MX" dirty="0">
                <a:solidFill>
                  <a:srgbClr val="002060"/>
                </a:solidFill>
              </a:rPr>
              <a:t>I</a:t>
            </a:r>
            <a:r>
              <a:rPr lang="es-MX" dirty="0" smtClean="0">
                <a:solidFill>
                  <a:srgbClr val="002060"/>
                </a:solidFill>
              </a:rPr>
              <a:t>ncremento </a:t>
            </a:r>
            <a:r>
              <a:rPr lang="es-MX" dirty="0" smtClean="0">
                <a:solidFill>
                  <a:srgbClr val="002060"/>
                </a:solidFill>
              </a:rPr>
              <a:t>en la </a:t>
            </a:r>
            <a:r>
              <a:rPr lang="es-MX" b="1" dirty="0" smtClean="0">
                <a:solidFill>
                  <a:srgbClr val="FF0000"/>
                </a:solidFill>
              </a:rPr>
              <a:t>prosperidad</a:t>
            </a:r>
            <a:r>
              <a:rPr lang="es-MX" dirty="0" smtClean="0">
                <a:solidFill>
                  <a:srgbClr val="002060"/>
                </a:solidFill>
              </a:rPr>
              <a:t> económica.</a:t>
            </a:r>
          </a:p>
          <a:p>
            <a:r>
              <a:rPr lang="es-MX" b="1" dirty="0" smtClean="0">
                <a:solidFill>
                  <a:srgbClr val="FF0000"/>
                </a:solidFill>
              </a:rPr>
              <a:t>Sustentabilidad social </a:t>
            </a:r>
            <a:r>
              <a:rPr lang="es-MX" dirty="0" smtClean="0">
                <a:solidFill>
                  <a:srgbClr val="002060"/>
                </a:solidFill>
              </a:rPr>
              <a:t>mediante </a:t>
            </a:r>
            <a:r>
              <a:rPr lang="es-MX" dirty="0" smtClean="0">
                <a:solidFill>
                  <a:srgbClr val="002060"/>
                </a:solidFill>
              </a:rPr>
              <a:t>agenda </a:t>
            </a:r>
            <a:r>
              <a:rPr lang="es-MX" dirty="0" err="1" smtClean="0">
                <a:solidFill>
                  <a:srgbClr val="002060"/>
                </a:solidFill>
              </a:rPr>
              <a:t>smart</a:t>
            </a:r>
            <a:r>
              <a:rPr lang="es-MX" dirty="0" smtClean="0">
                <a:solidFill>
                  <a:srgbClr val="002060"/>
                </a:solidFill>
              </a:rPr>
              <a:t> y </a:t>
            </a:r>
            <a:r>
              <a:rPr lang="es-MX" dirty="0" smtClean="0">
                <a:solidFill>
                  <a:srgbClr val="002060"/>
                </a:solidFill>
              </a:rPr>
              <a:t>digital incluyente.</a:t>
            </a:r>
            <a:endParaRPr lang="es-MX" dirty="0" smtClean="0">
              <a:solidFill>
                <a:srgbClr val="002060"/>
              </a:solidFill>
            </a:endParaRPr>
          </a:p>
          <a:p>
            <a:r>
              <a:rPr lang="es-MX" b="1" dirty="0" smtClean="0">
                <a:solidFill>
                  <a:srgbClr val="FF0000"/>
                </a:solidFill>
              </a:rPr>
              <a:t>Equilibrio </a:t>
            </a:r>
            <a:r>
              <a:rPr lang="es-MX" b="1" dirty="0" smtClean="0">
                <a:solidFill>
                  <a:srgbClr val="FF0000"/>
                </a:solidFill>
              </a:rPr>
              <a:t>en </a:t>
            </a:r>
            <a:r>
              <a:rPr lang="es-MX" b="1" dirty="0" smtClean="0">
                <a:solidFill>
                  <a:srgbClr val="FF0000"/>
                </a:solidFill>
              </a:rPr>
              <a:t>el uso de las </a:t>
            </a:r>
            <a:r>
              <a:rPr lang="es-MX" b="1" dirty="0" err="1" smtClean="0">
                <a:solidFill>
                  <a:srgbClr val="FF0000"/>
                </a:solidFill>
              </a:rPr>
              <a:t>TICs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dirty="0" smtClean="0">
                <a:solidFill>
                  <a:srgbClr val="002060"/>
                </a:solidFill>
              </a:rPr>
              <a:t>entre </a:t>
            </a:r>
            <a:r>
              <a:rPr lang="es-MX" dirty="0" smtClean="0">
                <a:solidFill>
                  <a:srgbClr val="002060"/>
                </a:solidFill>
              </a:rPr>
              <a:t>las empresas, gobierno y </a:t>
            </a:r>
            <a:r>
              <a:rPr lang="es-MX" dirty="0" smtClean="0">
                <a:solidFill>
                  <a:srgbClr val="002060"/>
                </a:solidFill>
              </a:rPr>
              <a:t>comunidades </a:t>
            </a:r>
            <a:r>
              <a:rPr lang="es-MX" dirty="0" smtClean="0">
                <a:solidFill>
                  <a:srgbClr val="002060"/>
                </a:solidFill>
              </a:rPr>
              <a:t>y </a:t>
            </a:r>
            <a:r>
              <a:rPr lang="es-MX" dirty="0" smtClean="0">
                <a:solidFill>
                  <a:srgbClr val="002060"/>
                </a:solidFill>
              </a:rPr>
              <a:t>ciudadanos.</a:t>
            </a:r>
            <a:endParaRPr lang="es-MX" dirty="0" smtClean="0">
              <a:solidFill>
                <a:srgbClr val="002060"/>
              </a:solidFill>
            </a:endParaRPr>
          </a:p>
          <a:p>
            <a:r>
              <a:rPr lang="es-MX" b="1" dirty="0" smtClean="0">
                <a:solidFill>
                  <a:srgbClr val="FF0000"/>
                </a:solidFill>
              </a:rPr>
              <a:t>Mitigación de los efectos ambientales </a:t>
            </a:r>
            <a:r>
              <a:rPr lang="es-MX" dirty="0" smtClean="0">
                <a:solidFill>
                  <a:srgbClr val="002060"/>
                </a:solidFill>
              </a:rPr>
              <a:t>negativos causados por la </a:t>
            </a:r>
            <a:r>
              <a:rPr lang="es-MX" dirty="0" smtClean="0">
                <a:solidFill>
                  <a:srgbClr val="002060"/>
                </a:solidFill>
              </a:rPr>
              <a:t>urbanización.</a:t>
            </a:r>
            <a:endParaRPr lang="es-MX" dirty="0" smtClean="0">
              <a:solidFill>
                <a:srgbClr val="002060"/>
              </a:solidFill>
            </a:endParaRPr>
          </a:p>
          <a:p>
            <a:r>
              <a:rPr lang="es-MX" b="1" dirty="0" smtClean="0">
                <a:solidFill>
                  <a:srgbClr val="FF0000"/>
                </a:solidFill>
              </a:rPr>
              <a:t>Generación de redes inter-urbanas </a:t>
            </a:r>
            <a:r>
              <a:rPr lang="es-MX" dirty="0" smtClean="0">
                <a:solidFill>
                  <a:srgbClr val="002060"/>
                </a:solidFill>
              </a:rPr>
              <a:t>para fomentar la creatividad, innovación y formación del capital humano.</a:t>
            </a:r>
            <a:endParaRPr lang="es-MX" dirty="0">
              <a:solidFill>
                <a:srgbClr val="00206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26250" y="3812345"/>
            <a:ext cx="5876190" cy="235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19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0237" y="5429494"/>
            <a:ext cx="10515600" cy="1325563"/>
          </a:xfrm>
        </p:spPr>
        <p:txBody>
          <a:bodyPr>
            <a:normAutofit/>
          </a:bodyPr>
          <a:lstStyle/>
          <a:p>
            <a:r>
              <a:rPr lang="es-MX" sz="2800" b="1" i="1" dirty="0" smtClean="0">
                <a:solidFill>
                  <a:schemeClr val="accent6">
                    <a:lumMod val="75000"/>
                  </a:schemeClr>
                </a:solidFill>
              </a:rPr>
              <a:t>Michael </a:t>
            </a:r>
            <a:r>
              <a:rPr lang="es-MX" sz="2800" b="1" i="1" dirty="0" err="1" smtClean="0">
                <a:solidFill>
                  <a:schemeClr val="accent6">
                    <a:lumMod val="75000"/>
                  </a:schemeClr>
                </a:solidFill>
              </a:rPr>
              <a:t>Porter</a:t>
            </a:r>
            <a:r>
              <a:rPr lang="es-MX" sz="2800" b="1" i="1" dirty="0" smtClean="0">
                <a:solidFill>
                  <a:schemeClr val="accent6">
                    <a:lumMod val="75000"/>
                  </a:schemeClr>
                </a:solidFill>
              </a:rPr>
              <a:t>: Ciudad </a:t>
            </a:r>
            <a:r>
              <a:rPr lang="es-MX" sz="2800" b="1" i="1" dirty="0">
                <a:solidFill>
                  <a:schemeClr val="accent6">
                    <a:lumMod val="75000"/>
                  </a:schemeClr>
                </a:solidFill>
              </a:rPr>
              <a:t>como sistema de creación de valor-“</a:t>
            </a:r>
            <a:r>
              <a:rPr lang="es-MX" sz="2800" b="1" i="1" dirty="0" err="1">
                <a:solidFill>
                  <a:schemeClr val="accent6">
                    <a:lumMod val="75000"/>
                  </a:schemeClr>
                </a:solidFill>
              </a:rPr>
              <a:t>National</a:t>
            </a:r>
            <a:r>
              <a:rPr lang="es-MX" sz="2800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MX" sz="2800" b="1" i="1" dirty="0" err="1">
                <a:solidFill>
                  <a:schemeClr val="accent6">
                    <a:lumMod val="75000"/>
                  </a:schemeClr>
                </a:solidFill>
              </a:rPr>
              <a:t>Competitive</a:t>
            </a:r>
            <a:r>
              <a:rPr lang="es-MX" sz="2800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MX" sz="2800" b="1" i="1" dirty="0" err="1">
                <a:solidFill>
                  <a:schemeClr val="accent6">
                    <a:lumMod val="75000"/>
                  </a:schemeClr>
                </a:solidFill>
              </a:rPr>
              <a:t>Advance</a:t>
            </a:r>
            <a:r>
              <a:rPr lang="es-MX" sz="2800" b="1" i="1" dirty="0" smtClean="0">
                <a:solidFill>
                  <a:schemeClr val="accent6">
                    <a:lumMod val="75000"/>
                  </a:schemeClr>
                </a:solidFill>
              </a:rPr>
              <a:t>”</a:t>
            </a:r>
            <a:endParaRPr lang="es-MX" sz="28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17695" y="278179"/>
            <a:ext cx="5181600" cy="4729920"/>
          </a:xfrm>
        </p:spPr>
        <p:txBody>
          <a:bodyPr>
            <a:normAutofit lnSpcReduction="10000"/>
          </a:bodyPr>
          <a:lstStyle/>
          <a:p>
            <a:pPr lvl="1"/>
            <a:r>
              <a:rPr lang="es-MX" dirty="0" smtClean="0">
                <a:solidFill>
                  <a:srgbClr val="002060"/>
                </a:solidFill>
              </a:rPr>
              <a:t>Infraestructura</a:t>
            </a:r>
          </a:p>
          <a:p>
            <a:pPr lvl="1"/>
            <a:r>
              <a:rPr lang="es-MX" dirty="0" smtClean="0">
                <a:solidFill>
                  <a:srgbClr val="002060"/>
                </a:solidFill>
              </a:rPr>
              <a:t>Redes y </a:t>
            </a:r>
            <a:r>
              <a:rPr lang="es-MX" dirty="0" smtClean="0">
                <a:solidFill>
                  <a:srgbClr val="002060"/>
                </a:solidFill>
              </a:rPr>
              <a:t>colaboración</a:t>
            </a:r>
            <a:endParaRPr lang="es-MX" dirty="0" smtClean="0">
              <a:solidFill>
                <a:srgbClr val="002060"/>
              </a:solidFill>
            </a:endParaRPr>
          </a:p>
          <a:p>
            <a:pPr lvl="1"/>
            <a:r>
              <a:rPr lang="es-MX" dirty="0" smtClean="0">
                <a:solidFill>
                  <a:srgbClr val="002060"/>
                </a:solidFill>
              </a:rPr>
              <a:t>Ambiente favorable al emprendimiento.</a:t>
            </a:r>
          </a:p>
          <a:p>
            <a:pPr lvl="1"/>
            <a:r>
              <a:rPr lang="es-MX" dirty="0" smtClean="0">
                <a:solidFill>
                  <a:srgbClr val="002060"/>
                </a:solidFill>
              </a:rPr>
              <a:t>Usuarios activos demandando servicios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Disponibilidad de infraestructura dura (capital </a:t>
            </a:r>
            <a:r>
              <a:rPr lang="es-MX" dirty="0" smtClean="0">
                <a:solidFill>
                  <a:srgbClr val="002060"/>
                </a:solidFill>
              </a:rPr>
              <a:t>físico), infraestructura </a:t>
            </a:r>
            <a:r>
              <a:rPr lang="es-MX" dirty="0" smtClean="0">
                <a:solidFill>
                  <a:srgbClr val="002060"/>
                </a:solidFill>
              </a:rPr>
              <a:t>de transmisión de conocimientos de calidad e infraestructura social (capital intelectual y social</a:t>
            </a:r>
            <a:r>
              <a:rPr lang="es-MX" dirty="0" smtClean="0">
                <a:solidFill>
                  <a:srgbClr val="002060"/>
                </a:solidFill>
              </a:rPr>
              <a:t>)-</a:t>
            </a:r>
            <a:r>
              <a:rPr lang="es-MX" b="1" dirty="0" smtClean="0">
                <a:solidFill>
                  <a:srgbClr val="FF0000"/>
                </a:solidFill>
              </a:rPr>
              <a:t>competitividad </a:t>
            </a:r>
            <a:r>
              <a:rPr lang="es-MX" b="1" dirty="0" smtClean="0">
                <a:solidFill>
                  <a:srgbClr val="FF0000"/>
                </a:solidFill>
              </a:rPr>
              <a:t>urbana.</a:t>
            </a:r>
            <a:endParaRPr lang="es-MX" b="1" dirty="0">
              <a:solidFill>
                <a:srgbClr val="FF0000"/>
              </a:solidFill>
            </a:endParaRPr>
          </a:p>
          <a:p>
            <a:endParaRPr lang="es-MX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470674" y="278179"/>
            <a:ext cx="6277021" cy="405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7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Smart </a:t>
            </a:r>
            <a:r>
              <a:rPr lang="es-MX" b="1" dirty="0" err="1" smtClean="0">
                <a:solidFill>
                  <a:schemeClr val="accent6">
                    <a:lumMod val="75000"/>
                  </a:schemeClr>
                </a:solidFill>
              </a:rPr>
              <a:t>city</a:t>
            </a: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 en la promoción global de las ciudades</a:t>
            </a:r>
            <a:endParaRPr lang="es-MX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>
                <a:solidFill>
                  <a:srgbClr val="002060"/>
                </a:solidFill>
              </a:rPr>
              <a:t>P</a:t>
            </a:r>
            <a:r>
              <a:rPr lang="es-MX" dirty="0" smtClean="0">
                <a:solidFill>
                  <a:srgbClr val="002060"/>
                </a:solidFill>
              </a:rPr>
              <a:t>royección de una imagen de </a:t>
            </a:r>
            <a:r>
              <a:rPr lang="es-MX" b="1" dirty="0" smtClean="0">
                <a:solidFill>
                  <a:srgbClr val="FF0000"/>
                </a:solidFill>
              </a:rPr>
              <a:t>una </a:t>
            </a:r>
            <a:r>
              <a:rPr lang="es-MX" b="1" dirty="0" smtClean="0">
                <a:solidFill>
                  <a:srgbClr val="FF0000"/>
                </a:solidFill>
              </a:rPr>
              <a:t>ciudad-reflejo </a:t>
            </a:r>
            <a:r>
              <a:rPr lang="es-MX" b="1" dirty="0" smtClean="0">
                <a:solidFill>
                  <a:srgbClr val="FF0000"/>
                </a:solidFill>
              </a:rPr>
              <a:t>de las estrategias </a:t>
            </a:r>
            <a:r>
              <a:rPr lang="es-MX" dirty="0" smtClean="0">
                <a:solidFill>
                  <a:srgbClr val="002060"/>
                </a:solidFill>
              </a:rPr>
              <a:t>referentes al desarrollo económico</a:t>
            </a:r>
            <a:r>
              <a:rPr lang="es-MX" dirty="0">
                <a:solidFill>
                  <a:srgbClr val="002060"/>
                </a:solidFill>
              </a:rPr>
              <a:t> </a:t>
            </a:r>
            <a:r>
              <a:rPr lang="es-MX" dirty="0" smtClean="0">
                <a:solidFill>
                  <a:srgbClr val="002060"/>
                </a:solidFill>
              </a:rPr>
              <a:t>y sustentable, de un ambiente innovador y de posicionamiento competitivo en las redes globales de ciudades inteligentes:</a:t>
            </a:r>
          </a:p>
          <a:p>
            <a:pPr lvl="1"/>
            <a:r>
              <a:rPr lang="es-MX" b="1" dirty="0" smtClean="0">
                <a:solidFill>
                  <a:srgbClr val="FF0000"/>
                </a:solidFill>
              </a:rPr>
              <a:t>Población creativa </a:t>
            </a:r>
            <a:r>
              <a:rPr lang="es-MX" dirty="0" smtClean="0">
                <a:solidFill>
                  <a:srgbClr val="002060"/>
                </a:solidFill>
              </a:rPr>
              <a:t>y actividades “</a:t>
            </a:r>
            <a:r>
              <a:rPr lang="es-MX" dirty="0" err="1" smtClean="0">
                <a:solidFill>
                  <a:srgbClr val="002060"/>
                </a:solidFill>
              </a:rPr>
              <a:t>knowledge-intensive</a:t>
            </a:r>
            <a:r>
              <a:rPr lang="es-MX" dirty="0" smtClean="0">
                <a:solidFill>
                  <a:srgbClr val="002060"/>
                </a:solidFill>
              </a:rPr>
              <a:t>” y/o </a:t>
            </a:r>
            <a:r>
              <a:rPr lang="es-MX" dirty="0" err="1" smtClean="0">
                <a:solidFill>
                  <a:srgbClr val="002060"/>
                </a:solidFill>
              </a:rPr>
              <a:t>clusters</a:t>
            </a:r>
            <a:r>
              <a:rPr lang="es-MX" dirty="0">
                <a:solidFill>
                  <a:srgbClr val="002060"/>
                </a:solidFill>
              </a:rPr>
              <a:t> </a:t>
            </a:r>
            <a:r>
              <a:rPr lang="es-MX" dirty="0" smtClean="0">
                <a:solidFill>
                  <a:srgbClr val="002060"/>
                </a:solidFill>
              </a:rPr>
              <a:t>(dimensión </a:t>
            </a:r>
            <a:r>
              <a:rPr lang="es-MX" dirty="0" smtClean="0">
                <a:solidFill>
                  <a:srgbClr val="002060"/>
                </a:solidFill>
              </a:rPr>
              <a:t>humana).</a:t>
            </a:r>
          </a:p>
          <a:p>
            <a:pPr lvl="1"/>
            <a:r>
              <a:rPr lang="es-MX" b="1" dirty="0" smtClean="0">
                <a:solidFill>
                  <a:srgbClr val="FF0000"/>
                </a:solidFill>
              </a:rPr>
              <a:t>Instituciones y rutinas de cooperación </a:t>
            </a:r>
            <a:r>
              <a:rPr lang="es-MX" dirty="0" smtClean="0">
                <a:solidFill>
                  <a:srgbClr val="002060"/>
                </a:solidFill>
              </a:rPr>
              <a:t>en creación, adquisición, adaptación y desarrollo de conocimiento y de know-how (dimensión colectiva).</a:t>
            </a:r>
          </a:p>
          <a:p>
            <a:pPr lvl="1"/>
            <a:r>
              <a:rPr lang="es-MX" b="1" dirty="0" smtClean="0">
                <a:solidFill>
                  <a:srgbClr val="FF0000"/>
                </a:solidFill>
              </a:rPr>
              <a:t>Internet, espacios digitales, servicios en línea </a:t>
            </a:r>
            <a:r>
              <a:rPr lang="es-MX" dirty="0" smtClean="0">
                <a:solidFill>
                  <a:srgbClr val="002060"/>
                </a:solidFill>
              </a:rPr>
              <a:t>y administración de conocimientos on</a:t>
            </a:r>
            <a:r>
              <a:rPr lang="es-MX" dirty="0">
                <a:solidFill>
                  <a:srgbClr val="002060"/>
                </a:solidFill>
              </a:rPr>
              <a:t>-</a:t>
            </a:r>
            <a:r>
              <a:rPr lang="es-MX" dirty="0" smtClean="0">
                <a:solidFill>
                  <a:srgbClr val="002060"/>
                </a:solidFill>
              </a:rPr>
              <a:t>line eficientes (dimensión artificial).</a:t>
            </a:r>
          </a:p>
          <a:p>
            <a:pPr lvl="1"/>
            <a:r>
              <a:rPr lang="es-MX" b="1" dirty="0" smtClean="0">
                <a:solidFill>
                  <a:srgbClr val="FF0000"/>
                </a:solidFill>
              </a:rPr>
              <a:t>Capacidad </a:t>
            </a:r>
            <a:r>
              <a:rPr lang="es-MX" b="1" dirty="0" smtClean="0">
                <a:solidFill>
                  <a:srgbClr val="FF0000"/>
                </a:solidFill>
              </a:rPr>
              <a:t>urbana comprobada para la innovación, manejo y solución de problemas emergentes e incertidumbres </a:t>
            </a:r>
            <a:r>
              <a:rPr lang="es-MX" dirty="0">
                <a:solidFill>
                  <a:srgbClr val="002060"/>
                </a:solidFill>
              </a:rPr>
              <a:t>(</a:t>
            </a:r>
            <a:r>
              <a:rPr lang="es-MX" dirty="0" smtClean="0">
                <a:solidFill>
                  <a:srgbClr val="002060"/>
                </a:solidFill>
              </a:rPr>
              <a:t>medición de la inteligencia).</a:t>
            </a:r>
            <a:endParaRPr lang="es-MX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31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169" y="5950000"/>
            <a:ext cx="10515600" cy="689952"/>
          </a:xfrm>
        </p:spPr>
        <p:txBody>
          <a:bodyPr>
            <a:normAutofit/>
          </a:bodyPr>
          <a:lstStyle/>
          <a:p>
            <a:r>
              <a:rPr lang="es-MX" sz="3100" b="1" i="1" dirty="0" err="1" smtClean="0">
                <a:solidFill>
                  <a:schemeClr val="accent6">
                    <a:lumMod val="75000"/>
                  </a:schemeClr>
                </a:solidFill>
              </a:rPr>
              <a:t>GaWC</a:t>
            </a:r>
            <a:r>
              <a:rPr lang="es-MX" sz="31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MX" sz="3100" b="1" i="1" dirty="0" err="1">
                <a:solidFill>
                  <a:schemeClr val="accent6">
                    <a:lumMod val="75000"/>
                  </a:schemeClr>
                </a:solidFill>
              </a:rPr>
              <a:t>Research</a:t>
            </a:r>
            <a:r>
              <a:rPr lang="es-MX" sz="3100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MX" sz="3100" b="1" i="1" dirty="0" err="1">
                <a:solidFill>
                  <a:schemeClr val="accent6">
                    <a:lumMod val="75000"/>
                  </a:schemeClr>
                </a:solidFill>
              </a:rPr>
              <a:t>Bulletin</a:t>
            </a:r>
            <a:r>
              <a:rPr lang="es-MX" sz="3100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MX" sz="3100" b="1" i="1" dirty="0" smtClean="0">
                <a:solidFill>
                  <a:schemeClr val="accent6">
                    <a:lumMod val="75000"/>
                  </a:schemeClr>
                </a:solidFill>
              </a:rPr>
              <a:t>413: Geografía económica 2007.</a:t>
            </a:r>
            <a:endParaRPr lang="es-MX" sz="31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6169" y="193771"/>
            <a:ext cx="11316286" cy="5470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30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237" y="5542036"/>
            <a:ext cx="10515600" cy="999441"/>
          </a:xfrm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</a:rPr>
              <a:t>Las </a:t>
            </a:r>
            <a:r>
              <a:rPr lang="en-US" sz="2800" b="1" i="1" dirty="0" err="1" smtClean="0">
                <a:solidFill>
                  <a:schemeClr val="accent6">
                    <a:lumMod val="75000"/>
                  </a:schemeClr>
                </a:solidFill>
              </a:rPr>
              <a:t>ciudades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b="1" i="1" dirty="0" err="1" smtClean="0">
                <a:solidFill>
                  <a:schemeClr val="accent6">
                    <a:lumMod val="75000"/>
                  </a:schemeClr>
                </a:solidFill>
              </a:rPr>
              <a:t>más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b="1" i="1" dirty="0" err="1" smtClean="0">
                <a:solidFill>
                  <a:schemeClr val="accent6">
                    <a:lumMod val="75000"/>
                  </a:schemeClr>
                </a:solidFill>
              </a:rPr>
              <a:t>importantes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</a:rPr>
              <a:t> y la </a:t>
            </a:r>
            <a:r>
              <a:rPr lang="en-US" sz="2800" b="1" i="1" dirty="0" err="1" smtClean="0">
                <a:solidFill>
                  <a:schemeClr val="accent6">
                    <a:lumMod val="75000"/>
                  </a:schemeClr>
                </a:solidFill>
              </a:rPr>
              <a:t>intensidad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</a:rPr>
              <a:t> de </a:t>
            </a:r>
            <a:r>
              <a:rPr lang="en-US" sz="2800" b="1" i="1" dirty="0" err="1" smtClean="0">
                <a:solidFill>
                  <a:schemeClr val="accent6">
                    <a:lumMod val="75000"/>
                  </a:schemeClr>
                </a:solidFill>
              </a:rPr>
              <a:t>sus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b="1" i="1" dirty="0" err="1" smtClean="0">
                <a:solidFill>
                  <a:schemeClr val="accent6">
                    <a:lumMod val="75000"/>
                  </a:schemeClr>
                </a:solidFill>
              </a:rPr>
              <a:t>conexiones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</a:rPr>
              <a:t> en la red global de </a:t>
            </a:r>
            <a:r>
              <a:rPr lang="en-US" sz="2800" b="1" i="1" dirty="0" err="1" smtClean="0">
                <a:solidFill>
                  <a:schemeClr val="accent6">
                    <a:lumMod val="75000"/>
                  </a:schemeClr>
                </a:solidFill>
              </a:rPr>
              <a:t>ciudades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b="1" i="1" dirty="0" err="1" smtClean="0">
                <a:solidFill>
                  <a:schemeClr val="accent6">
                    <a:lumMod val="75000"/>
                  </a:schemeClr>
                </a:solidFill>
              </a:rPr>
              <a:t>según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b="1" i="1" dirty="0" err="1" smtClean="0">
                <a:solidFill>
                  <a:schemeClr val="accent6">
                    <a:lumMod val="75000"/>
                  </a:schemeClr>
                </a:solidFill>
              </a:rPr>
              <a:t>Derudder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</a:rPr>
              <a:t>and </a:t>
            </a:r>
            <a:r>
              <a:rPr lang="en-US" sz="2800" b="1" i="1" dirty="0" err="1">
                <a:solidFill>
                  <a:schemeClr val="accent6">
                    <a:lumMod val="75000"/>
                  </a:schemeClr>
                </a:solidFill>
              </a:rPr>
              <a:t>Witlox</a:t>
            </a: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</a:rPr>
              <a:t> (2005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</a:rPr>
              <a:t>).</a:t>
            </a:r>
            <a:endParaRPr lang="es-MX" sz="28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0236" y="264109"/>
            <a:ext cx="8896643" cy="512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62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1610</Words>
  <Application>Microsoft Office PowerPoint</Application>
  <PresentationFormat>Widescreen</PresentationFormat>
  <Paragraphs>96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Smart cities</vt:lpstr>
      <vt:lpstr>Preguntas iniciales</vt:lpstr>
      <vt:lpstr>Smart cities en el contexto global</vt:lpstr>
      <vt:lpstr>Perfil smart</vt:lpstr>
      <vt:lpstr>Objetivos</vt:lpstr>
      <vt:lpstr>Michael Porter: Ciudad como sistema de creación de valor-“National Competitive Advance”</vt:lpstr>
      <vt:lpstr>Smart city en la promoción global de las ciudades</vt:lpstr>
      <vt:lpstr>GaWC Research Bulletin 413: Geografía económica 2007.</vt:lpstr>
      <vt:lpstr>Las ciudades más importantes y la intensidad de sus conexiones en la red global de ciudades según Derudder and Witlox (2005).</vt:lpstr>
      <vt:lpstr>Criterios de ranking en el contexto global</vt:lpstr>
      <vt:lpstr>Mercado global de ciudades inteligentes-para el año 2020, según la empresa Frost&amp;Sullivan (2013)</vt:lpstr>
      <vt:lpstr>PowerPoint Presentation</vt:lpstr>
      <vt:lpstr>PowerPoint Presentation</vt:lpstr>
      <vt:lpstr>Preguntas abiertas…</vt:lpstr>
      <vt:lpstr>PowerPoint Presentation</vt:lpstr>
      <vt:lpstr>PowerPoint Presentation</vt:lpstr>
      <vt:lpstr>PowerPoint Presentation</vt:lpstr>
      <vt:lpstr>Conclusiones</vt:lpstr>
      <vt:lpstr>PowerPoint Presentation</vt:lpstr>
      <vt:lpstr>Referencias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cities</dc:title>
  <dc:creator>Anne Kristiina Kurjenoja Lounassaari</dc:creator>
  <cp:lastModifiedBy>Anne Kristiina Kurjenoja Lounassaari</cp:lastModifiedBy>
  <cp:revision>155</cp:revision>
  <dcterms:created xsi:type="dcterms:W3CDTF">2018-05-18T14:21:54Z</dcterms:created>
  <dcterms:modified xsi:type="dcterms:W3CDTF">2018-05-21T17:03:58Z</dcterms:modified>
</cp:coreProperties>
</file>